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4" r:id="rId3"/>
    <p:sldId id="257" r:id="rId4"/>
    <p:sldId id="258" r:id="rId5"/>
    <p:sldId id="259" r:id="rId6"/>
    <p:sldId id="318" r:id="rId7"/>
    <p:sldId id="317" r:id="rId8"/>
    <p:sldId id="319" r:id="rId9"/>
    <p:sldId id="321" r:id="rId10"/>
    <p:sldId id="260" r:id="rId11"/>
    <p:sldId id="261" r:id="rId12"/>
    <p:sldId id="262" r:id="rId13"/>
    <p:sldId id="264" r:id="rId14"/>
    <p:sldId id="374" r:id="rId15"/>
    <p:sldId id="331" r:id="rId16"/>
    <p:sldId id="333" r:id="rId17"/>
    <p:sldId id="280" r:id="rId18"/>
    <p:sldId id="281" r:id="rId20"/>
    <p:sldId id="282" r:id="rId21"/>
    <p:sldId id="283" r:id="rId22"/>
    <p:sldId id="284" r:id="rId23"/>
    <p:sldId id="285" r:id="rId24"/>
    <p:sldId id="286" r:id="rId25"/>
    <p:sldId id="355" r:id="rId26"/>
    <p:sldId id="358" r:id="rId27"/>
    <p:sldId id="359" r:id="rId28"/>
    <p:sldId id="360" r:id="rId29"/>
    <p:sldId id="361" r:id="rId30"/>
    <p:sldId id="362" r:id="rId31"/>
    <p:sldId id="287" r:id="rId32"/>
    <p:sldId id="288" r:id="rId33"/>
    <p:sldId id="289" r:id="rId34"/>
    <p:sldId id="375" r:id="rId35"/>
    <p:sldId id="291" r:id="rId36"/>
    <p:sldId id="322" r:id="rId37"/>
    <p:sldId id="290" r:id="rId38"/>
    <p:sldId id="292" r:id="rId39"/>
    <p:sldId id="324" r:id="rId40"/>
    <p:sldId id="327" r:id="rId41"/>
    <p:sldId id="325" r:id="rId42"/>
    <p:sldId id="334" r:id="rId4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 panose="020F0502020204030204"/>
      </a:defRPr>
    </a:lvl1pPr>
    <a:lvl2pPr indent="228600" latinLnBrk="0">
      <a:defRPr sz="1200">
        <a:latin typeface="+mn-lt"/>
        <a:ea typeface="+mn-ea"/>
        <a:cs typeface="+mn-cs"/>
        <a:sym typeface="Calibri" panose="020F0502020204030204"/>
      </a:defRPr>
    </a:lvl2pPr>
    <a:lvl3pPr indent="457200" latinLnBrk="0">
      <a:defRPr sz="1200">
        <a:latin typeface="+mn-lt"/>
        <a:ea typeface="+mn-ea"/>
        <a:cs typeface="+mn-cs"/>
        <a:sym typeface="Calibri" panose="020F0502020204030204"/>
      </a:defRPr>
    </a:lvl3pPr>
    <a:lvl4pPr indent="685800" latinLnBrk="0">
      <a:defRPr sz="1200">
        <a:latin typeface="+mn-lt"/>
        <a:ea typeface="+mn-ea"/>
        <a:cs typeface="+mn-cs"/>
        <a:sym typeface="Calibri" panose="020F0502020204030204"/>
      </a:defRPr>
    </a:lvl4pPr>
    <a:lvl5pPr indent="914400" latinLnBrk="0">
      <a:defRPr sz="1200">
        <a:latin typeface="+mn-lt"/>
        <a:ea typeface="+mn-ea"/>
        <a:cs typeface="+mn-cs"/>
        <a:sym typeface="Calibri" panose="020F0502020204030204"/>
      </a:defRPr>
    </a:lvl5pPr>
    <a:lvl6pPr indent="1143000" latinLnBrk="0">
      <a:defRPr sz="1200">
        <a:latin typeface="+mn-lt"/>
        <a:ea typeface="+mn-ea"/>
        <a:cs typeface="+mn-cs"/>
        <a:sym typeface="Calibri" panose="020F0502020204030204"/>
      </a:defRPr>
    </a:lvl6pPr>
    <a:lvl7pPr indent="1371600" latinLnBrk="0">
      <a:defRPr sz="1200">
        <a:latin typeface="+mn-lt"/>
        <a:ea typeface="+mn-ea"/>
        <a:cs typeface="+mn-cs"/>
        <a:sym typeface="Calibri" panose="020F0502020204030204"/>
      </a:defRPr>
    </a:lvl7pPr>
    <a:lvl8pPr indent="1600200" latinLnBrk="0">
      <a:defRPr sz="1200">
        <a:latin typeface="+mn-lt"/>
        <a:ea typeface="+mn-ea"/>
        <a:cs typeface="+mn-cs"/>
        <a:sym typeface="Calibri" panose="020F0502020204030204"/>
      </a:defRPr>
    </a:lvl8pPr>
    <a:lvl9pPr indent="1828800" latinLnBrk="0">
      <a:defRPr sz="1200">
        <a:latin typeface="+mn-lt"/>
        <a:ea typeface="+mn-ea"/>
        <a:cs typeface="+mn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r>
              <a:t>移动端使用说明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20C67A2C-9425-4CAA-A525-FC25787EA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C217-9DBE-46FE-A75B-6F5C72418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20C67A2C-9425-4CAA-A525-FC25787EA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C217-9DBE-46FE-A75B-6F5C72418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/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8384898" y="6245225"/>
            <a:ext cx="301905" cy="28882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L="783590" marR="0" indent="-32639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hyperlink" Target="http://www10.53kf.com/webCompany.php?arg=10097821&amp;style=1&amp;kf=&amp;zdkf_type=1" TargetMode="External"/><Relationship Id="rId1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tengf\Desktop\banner.pngbanner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4552" y="1679713"/>
            <a:ext cx="7794711" cy="119729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82993" y="3818096"/>
            <a:ext cx="6978015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4500" b="1" dirty="0">
                <a:solidFill>
                  <a:prstClr val="black"/>
                </a:solidFill>
              </a:rPr>
              <a:t>继教平台学生使用手册</a:t>
            </a:r>
            <a:endParaRPr lang="zh-CN" altLang="en-US" sz="4500" b="1" dirty="0">
              <a:solidFill>
                <a:prstClr val="black"/>
              </a:solidFill>
            </a:endParaRPr>
          </a:p>
          <a:p>
            <a:endParaRPr lang="zh-CN" altLang="en-US" sz="135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"/>
          <p:cNvSpPr/>
          <p:nvPr/>
        </p:nvSpPr>
        <p:spPr>
          <a:xfrm>
            <a:off x="-2" y="-3176"/>
            <a:ext cx="9144004" cy="584202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59" name="个人空间：课程学习"/>
          <p:cNvSpPr txBox="1"/>
          <p:nvPr/>
        </p:nvSpPr>
        <p:spPr>
          <a:xfrm>
            <a:off x="428625" y="114298"/>
            <a:ext cx="5603875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个人空间：课程学习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300" y="755015"/>
            <a:ext cx="8221980" cy="56419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.png" descr="image.png"/>
          <p:cNvPicPr>
            <a:picLocks noChangeAspect="1"/>
          </p:cNvPicPr>
          <p:nvPr/>
        </p:nvPicPr>
        <p:blipFill>
          <a:blip r:embed="rId1"/>
          <a:srcRect b="21371"/>
          <a:stretch>
            <a:fillRect/>
          </a:stretch>
        </p:blipFill>
        <p:spPr>
          <a:xfrm>
            <a:off x="-11115" y="563560"/>
            <a:ext cx="9144004" cy="63023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3" name="矩形"/>
          <p:cNvSpPr/>
          <p:nvPr/>
        </p:nvSpPr>
        <p:spPr>
          <a:xfrm>
            <a:off x="693737" y="3968748"/>
            <a:ext cx="193678" cy="252416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66" name="成组"/>
          <p:cNvGrpSpPr/>
          <p:nvPr/>
        </p:nvGrpSpPr>
        <p:grpSpPr>
          <a:xfrm>
            <a:off x="965856" y="4190265"/>
            <a:ext cx="3968097" cy="586526"/>
            <a:chOff x="-1" y="0"/>
            <a:chExt cx="3968096" cy="586524"/>
          </a:xfrm>
        </p:grpSpPr>
        <p:sp>
          <p:nvSpPr>
            <p:cNvPr id="64" name="形状"/>
            <p:cNvSpPr/>
            <p:nvPr/>
          </p:nvSpPr>
          <p:spPr>
            <a:xfrm>
              <a:off x="-2" y="0"/>
              <a:ext cx="3968097" cy="586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43" y="4587"/>
                  </a:moveTo>
                  <a:lnTo>
                    <a:pt x="9943" y="7423"/>
                  </a:lnTo>
                  <a:lnTo>
                    <a:pt x="0" y="0"/>
                  </a:lnTo>
                  <a:lnTo>
                    <a:pt x="9943" y="11676"/>
                  </a:lnTo>
                  <a:lnTo>
                    <a:pt x="9943" y="21600"/>
                  </a:lnTo>
                  <a:lnTo>
                    <a:pt x="21600" y="21600"/>
                  </a:lnTo>
                  <a:lnTo>
                    <a:pt x="21600" y="4587"/>
                  </a:lnTo>
                  <a:lnTo>
                    <a:pt x="11886" y="4587"/>
                  </a:lnTo>
                  <a:close/>
                </a:path>
              </a:pathLst>
            </a:custGeom>
            <a:solidFill>
              <a:srgbClr val="FFC000"/>
            </a:solidFill>
            <a:ln w="28575" cap="flat">
              <a:solidFill>
                <a:srgbClr val="0D0D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65" name="注：每个章节需要完成的任务点数量（2个可能存在课后习题）"/>
            <p:cNvSpPr txBox="1"/>
            <p:nvPr/>
          </p:nvSpPr>
          <p:spPr>
            <a:xfrm>
              <a:off x="1826552" y="132020"/>
              <a:ext cx="2141542" cy="447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注：每个章节需要完成的任务点数量（2个可能存在课后习题）</a:t>
              </a:r>
            </a:p>
          </p:txBody>
        </p:sp>
      </p:grpSp>
      <p:sp>
        <p:nvSpPr>
          <p:cNvPr id="67" name="矩形"/>
          <p:cNvSpPr/>
          <p:nvPr/>
        </p:nvSpPr>
        <p:spPr>
          <a:xfrm>
            <a:off x="438150" y="3159125"/>
            <a:ext cx="1252538" cy="19685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70" name="成组"/>
          <p:cNvGrpSpPr/>
          <p:nvPr/>
        </p:nvGrpSpPr>
        <p:grpSpPr>
          <a:xfrm>
            <a:off x="1622475" y="3221352"/>
            <a:ext cx="3149553" cy="269237"/>
            <a:chOff x="0" y="-1"/>
            <a:chExt cx="3149551" cy="269235"/>
          </a:xfrm>
        </p:grpSpPr>
        <p:sp>
          <p:nvSpPr>
            <p:cNvPr id="68" name="形状"/>
            <p:cNvSpPr/>
            <p:nvPr/>
          </p:nvSpPr>
          <p:spPr>
            <a:xfrm>
              <a:off x="-1" y="9913"/>
              <a:ext cx="3149553" cy="24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67" y="500"/>
                  </a:moveTo>
                  <a:lnTo>
                    <a:pt x="6467" y="4017"/>
                  </a:lnTo>
                  <a:lnTo>
                    <a:pt x="0" y="0"/>
                  </a:lnTo>
                  <a:lnTo>
                    <a:pt x="6467" y="9292"/>
                  </a:lnTo>
                  <a:lnTo>
                    <a:pt x="6467" y="21600"/>
                  </a:lnTo>
                  <a:lnTo>
                    <a:pt x="21600" y="21600"/>
                  </a:lnTo>
                  <a:lnTo>
                    <a:pt x="21600" y="500"/>
                  </a:lnTo>
                  <a:lnTo>
                    <a:pt x="8989" y="50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0D0D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69" name="2.点击进入相应章节学习"/>
            <p:cNvSpPr txBox="1"/>
            <p:nvPr/>
          </p:nvSpPr>
          <p:spPr>
            <a:xfrm>
              <a:off x="942923" y="-2"/>
              <a:ext cx="2206628" cy="269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2.点击进入相应章节学习</a:t>
              </a:r>
            </a:p>
          </p:txBody>
        </p:sp>
      </p:grpSp>
      <p:sp>
        <p:nvSpPr>
          <p:cNvPr id="71" name="矩形"/>
          <p:cNvSpPr/>
          <p:nvPr/>
        </p:nvSpPr>
        <p:spPr>
          <a:xfrm>
            <a:off x="-11113" y="-20640"/>
            <a:ext cx="9144001" cy="584205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72" name="个人空间：课程学习"/>
          <p:cNvSpPr txBox="1"/>
          <p:nvPr/>
        </p:nvSpPr>
        <p:spPr>
          <a:xfrm>
            <a:off x="417512" y="96836"/>
            <a:ext cx="5405438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个人空间：课程学习</a:t>
            </a:r>
          </a:p>
        </p:txBody>
      </p:sp>
      <p:sp>
        <p:nvSpPr>
          <p:cNvPr id="73" name="矩形"/>
          <p:cNvSpPr/>
          <p:nvPr/>
        </p:nvSpPr>
        <p:spPr>
          <a:xfrm>
            <a:off x="4706937" y="725487"/>
            <a:ext cx="639765" cy="47149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76" name="成组"/>
          <p:cNvGrpSpPr/>
          <p:nvPr/>
        </p:nvGrpSpPr>
        <p:grpSpPr>
          <a:xfrm>
            <a:off x="4933947" y="1079921"/>
            <a:ext cx="1266831" cy="1470077"/>
            <a:chOff x="-1" y="-1"/>
            <a:chExt cx="1266830" cy="1470075"/>
          </a:xfrm>
        </p:grpSpPr>
        <p:sp>
          <p:nvSpPr>
            <p:cNvPr id="74" name="形状"/>
            <p:cNvSpPr/>
            <p:nvPr/>
          </p:nvSpPr>
          <p:spPr>
            <a:xfrm>
              <a:off x="0" y="-2"/>
              <a:ext cx="1266830" cy="1463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82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7827"/>
                  </a:lnTo>
                  <a:lnTo>
                    <a:pt x="9000" y="17827"/>
                  </a:lnTo>
                  <a:lnTo>
                    <a:pt x="1350" y="0"/>
                  </a:lnTo>
                  <a:lnTo>
                    <a:pt x="3600" y="17827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75" name="1.点击“首页”"/>
            <p:cNvSpPr txBox="1"/>
            <p:nvPr/>
          </p:nvSpPr>
          <p:spPr>
            <a:xfrm>
              <a:off x="-2" y="1200838"/>
              <a:ext cx="1266832" cy="269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1.点击“首页”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.png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0" y="581025"/>
            <a:ext cx="5932488" cy="61944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5" y="581025"/>
            <a:ext cx="3306766" cy="61944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5" name="矩形"/>
          <p:cNvSpPr/>
          <p:nvPr/>
        </p:nvSpPr>
        <p:spPr>
          <a:xfrm>
            <a:off x="-2" y="-3176"/>
            <a:ext cx="9144004" cy="584202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96" name="个人空间：课程学习"/>
          <p:cNvSpPr txBox="1"/>
          <p:nvPr/>
        </p:nvSpPr>
        <p:spPr>
          <a:xfrm>
            <a:off x="428625" y="114298"/>
            <a:ext cx="5405438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个人空间：课程学习</a:t>
            </a:r>
          </a:p>
        </p:txBody>
      </p:sp>
      <p:grpSp>
        <p:nvGrpSpPr>
          <p:cNvPr id="99" name="成组"/>
          <p:cNvGrpSpPr/>
          <p:nvPr/>
        </p:nvGrpSpPr>
        <p:grpSpPr>
          <a:xfrm>
            <a:off x="591996" y="1840332"/>
            <a:ext cx="3729184" cy="3239670"/>
            <a:chOff x="0" y="0"/>
            <a:chExt cx="3729182" cy="3239669"/>
          </a:xfrm>
        </p:grpSpPr>
        <p:sp>
          <p:nvSpPr>
            <p:cNvPr id="97" name="形状"/>
            <p:cNvSpPr/>
            <p:nvPr/>
          </p:nvSpPr>
          <p:spPr>
            <a:xfrm>
              <a:off x="-1" y="0"/>
              <a:ext cx="3729184" cy="3239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13" y="12624"/>
                  </a:moveTo>
                  <a:lnTo>
                    <a:pt x="9113" y="21600"/>
                  </a:lnTo>
                  <a:lnTo>
                    <a:pt x="21600" y="21600"/>
                  </a:lnTo>
                  <a:lnTo>
                    <a:pt x="21600" y="12624"/>
                  </a:lnTo>
                  <a:lnTo>
                    <a:pt x="14316" y="12624"/>
                  </a:lnTo>
                  <a:lnTo>
                    <a:pt x="0" y="0"/>
                  </a:lnTo>
                  <a:lnTo>
                    <a:pt x="11194" y="12624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2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98" name="任务点变成绿色，即为完成此任务点的学习，完成全部的任务点学习，就可以获得全部的课程视频学习分数。"/>
            <p:cNvSpPr txBox="1"/>
            <p:nvPr/>
          </p:nvSpPr>
          <p:spPr>
            <a:xfrm>
              <a:off x="1573352" y="2089047"/>
              <a:ext cx="2155829" cy="955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2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任务点变成绿色，即为完成此任务点的学习，完成全部的任务点学习，就可以获得全部的课程视频学习分数。</a:t>
              </a:r>
            </a:p>
          </p:txBody>
        </p:sp>
      </p:grpSp>
      <p:grpSp>
        <p:nvGrpSpPr>
          <p:cNvPr id="102" name="成组"/>
          <p:cNvGrpSpPr/>
          <p:nvPr/>
        </p:nvGrpSpPr>
        <p:grpSpPr>
          <a:xfrm>
            <a:off x="5521323" y="3989879"/>
            <a:ext cx="2414593" cy="2010874"/>
            <a:chOff x="0" y="0"/>
            <a:chExt cx="2414592" cy="2010872"/>
          </a:xfrm>
        </p:grpSpPr>
        <p:sp>
          <p:nvSpPr>
            <p:cNvPr id="100" name="形状"/>
            <p:cNvSpPr/>
            <p:nvPr/>
          </p:nvSpPr>
          <p:spPr>
            <a:xfrm>
              <a:off x="0" y="-1"/>
              <a:ext cx="2414593" cy="201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483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3483"/>
                  </a:lnTo>
                  <a:lnTo>
                    <a:pt x="9000" y="13483"/>
                  </a:lnTo>
                  <a:lnTo>
                    <a:pt x="5377" y="0"/>
                  </a:lnTo>
                  <a:lnTo>
                    <a:pt x="3600" y="13483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2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101" name="此处为学习进度条的查看，完成多少任务点的学习，获得多少相应的课程视频权重分数"/>
            <p:cNvSpPr txBox="1"/>
            <p:nvPr/>
          </p:nvSpPr>
          <p:spPr>
            <a:xfrm>
              <a:off x="0" y="1263474"/>
              <a:ext cx="2414592" cy="73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2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此处为学习进度条的查看，完成多少任务点的学习，获得多少相应的课程视频权重分数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"/>
          <p:cNvSpPr/>
          <p:nvPr/>
        </p:nvSpPr>
        <p:spPr>
          <a:xfrm>
            <a:off x="-2" y="-3176"/>
            <a:ext cx="9144004" cy="584202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96" name="个人空间：课程学习"/>
          <p:cNvSpPr txBox="1"/>
          <p:nvPr/>
        </p:nvSpPr>
        <p:spPr>
          <a:xfrm>
            <a:off x="428625" y="114298"/>
            <a:ext cx="5405438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电子教材</a:t>
            </a:r>
            <a:endParaRPr 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310" y="1141730"/>
            <a:ext cx="7849235" cy="4044950"/>
          </a:xfrm>
          <a:prstGeom prst="rect">
            <a:avLst/>
          </a:prstGeom>
        </p:spPr>
      </p:pic>
      <p:sp>
        <p:nvSpPr>
          <p:cNvPr id="3" name="对话气泡: 矩形 15"/>
          <p:cNvSpPr/>
          <p:nvPr/>
        </p:nvSpPr>
        <p:spPr>
          <a:xfrm>
            <a:off x="1917065" y="5467985"/>
            <a:ext cx="5296535" cy="690245"/>
          </a:xfrm>
          <a:prstGeom prst="wedgeRectCallout">
            <a:avLst>
              <a:gd name="adj1" fmla="val -30535"/>
              <a:gd name="adj2" fmla="val -5058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进入课程，点击资料</a:t>
            </a:r>
            <a:r>
              <a:rPr lang="en-US" altLang="zh-CN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课程资料，点击教材教参，查看课程电子教材，及相关资料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"/>
          <p:cNvSpPr/>
          <p:nvPr/>
        </p:nvSpPr>
        <p:spPr>
          <a:xfrm>
            <a:off x="-2" y="-3176"/>
            <a:ext cx="9144004" cy="584202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59" name="个人空间：课程学习"/>
          <p:cNvSpPr txBox="1"/>
          <p:nvPr/>
        </p:nvSpPr>
        <p:spPr>
          <a:xfrm>
            <a:off x="428625" y="114298"/>
            <a:ext cx="5603875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教学计划</a:t>
            </a:r>
            <a:endParaRPr 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865" y="727075"/>
            <a:ext cx="8002270" cy="57080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"/>
          <p:cNvSpPr/>
          <p:nvPr/>
        </p:nvSpPr>
        <p:spPr>
          <a:xfrm>
            <a:off x="-2" y="-3176"/>
            <a:ext cx="9144004" cy="584202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59" name="个人空间：课程学习"/>
          <p:cNvSpPr txBox="1"/>
          <p:nvPr/>
        </p:nvSpPr>
        <p:spPr>
          <a:xfrm>
            <a:off x="428625" y="114298"/>
            <a:ext cx="5603875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学生服务</a:t>
            </a:r>
            <a:endParaRPr 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810" y="762635"/>
            <a:ext cx="7867015" cy="54483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jpeg" descr="image.jpeg"/>
          <p:cNvPicPr>
            <a:picLocks noChangeAspect="1"/>
          </p:cNvPicPr>
          <p:nvPr/>
        </p:nvPicPr>
        <p:blipFill>
          <a:blip r:embed="rId1"/>
          <a:srcRect b="7670"/>
          <a:stretch>
            <a:fillRect/>
          </a:stretch>
        </p:blipFill>
        <p:spPr>
          <a:xfrm>
            <a:off x="0" y="1263649"/>
            <a:ext cx="9132890" cy="47498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6" name="矩形"/>
          <p:cNvSpPr/>
          <p:nvPr/>
        </p:nvSpPr>
        <p:spPr>
          <a:xfrm>
            <a:off x="-11113" y="857247"/>
            <a:ext cx="9144001" cy="2498730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17" name="移动端登录"/>
          <p:cNvSpPr txBox="1"/>
          <p:nvPr>
            <p:ph type="title" idx="4294967295"/>
          </p:nvPr>
        </p:nvSpPr>
        <p:spPr>
          <a:xfrm>
            <a:off x="617537" y="2027235"/>
            <a:ext cx="7886701" cy="993778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51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移动端登录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.jpeg" descr="image.jpeg"/>
          <p:cNvPicPr>
            <a:picLocks noChangeAspect="1"/>
          </p:cNvPicPr>
          <p:nvPr/>
        </p:nvPicPr>
        <p:blipFill>
          <a:blip r:embed="rId1"/>
          <a:srcRect t="1" b="46551"/>
          <a:stretch>
            <a:fillRect/>
          </a:stretch>
        </p:blipFill>
        <p:spPr>
          <a:xfrm>
            <a:off x="0" y="1439862"/>
            <a:ext cx="5392738" cy="41624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2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912" y="2778125"/>
            <a:ext cx="2782890" cy="2757490"/>
          </a:xfrm>
          <a:prstGeom prst="rect">
            <a:avLst/>
          </a:prstGeom>
          <a:ln>
            <a:solidFill>
              <a:srgbClr val="3C8C93"/>
            </a:solidFill>
            <a:miter/>
          </a:ln>
        </p:spPr>
      </p:pic>
      <p:grpSp>
        <p:nvGrpSpPr>
          <p:cNvPr id="225" name="成组"/>
          <p:cNvGrpSpPr/>
          <p:nvPr/>
        </p:nvGrpSpPr>
        <p:grpSpPr>
          <a:xfrm>
            <a:off x="4317561" y="2589210"/>
            <a:ext cx="4221606" cy="1092204"/>
            <a:chOff x="0" y="0"/>
            <a:chExt cx="4221605" cy="1092203"/>
          </a:xfrm>
        </p:grpSpPr>
        <p:sp>
          <p:nvSpPr>
            <p:cNvPr id="223" name="形状"/>
            <p:cNvSpPr/>
            <p:nvPr/>
          </p:nvSpPr>
          <p:spPr>
            <a:xfrm>
              <a:off x="-1" y="0"/>
              <a:ext cx="4221606" cy="109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50" y="0"/>
                  </a:moveTo>
                  <a:lnTo>
                    <a:pt x="5550" y="12600"/>
                  </a:lnTo>
                  <a:lnTo>
                    <a:pt x="0" y="19616"/>
                  </a:lnTo>
                  <a:lnTo>
                    <a:pt x="5550" y="18000"/>
                  </a:lnTo>
                  <a:lnTo>
                    <a:pt x="555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8225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50000"/>
                </a:lnSpc>
                <a:defRPr sz="21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24" name="扫描二维码，进入应用商城，…"/>
            <p:cNvSpPr txBox="1"/>
            <p:nvPr/>
          </p:nvSpPr>
          <p:spPr>
            <a:xfrm>
              <a:off x="1084699" y="157480"/>
              <a:ext cx="3136905" cy="777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  <a:r>
                <a:t>扫描二维码，进入应用商城，</a:t>
              </a:r>
            </a:p>
            <a:p>
              <a:pPr algn="ctr">
                <a:lnSpc>
                  <a:spcPct val="150000"/>
                </a:lnSpc>
                <a:defRPr sz="21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  <a:r>
                <a:t>下载“学习通”。</a:t>
              </a:r>
            </a:p>
          </p:txBody>
        </p:sp>
      </p:grpSp>
      <p:sp>
        <p:nvSpPr>
          <p:cNvPr id="226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27" name="移动端：登录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移动端：登录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.jpeg" descr="image.jpeg"/>
          <p:cNvPicPr>
            <a:picLocks noChangeAspect="1"/>
          </p:cNvPicPr>
          <p:nvPr/>
        </p:nvPicPr>
        <p:blipFill>
          <a:blip r:embed="rId1"/>
          <a:srcRect t="1" b="46551"/>
          <a:stretch>
            <a:fillRect/>
          </a:stretch>
        </p:blipFill>
        <p:spPr>
          <a:xfrm>
            <a:off x="0" y="1439862"/>
            <a:ext cx="5392738" cy="41624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30" name="image.jpeg" descr="image.jpeg"/>
          <p:cNvPicPr>
            <a:picLocks noChangeAspect="1"/>
          </p:cNvPicPr>
          <p:nvPr/>
        </p:nvPicPr>
        <p:blipFill>
          <a:blip r:embed="rId2"/>
          <a:srcRect t="2563" r="35737" b="61505"/>
          <a:stretch>
            <a:fillRect/>
          </a:stretch>
        </p:blipFill>
        <p:spPr>
          <a:xfrm>
            <a:off x="1262060" y="2713035"/>
            <a:ext cx="2906718" cy="2889253"/>
          </a:xfrm>
          <a:prstGeom prst="rect">
            <a:avLst/>
          </a:prstGeom>
          <a:ln>
            <a:solidFill>
              <a:srgbClr val="3C8C93"/>
            </a:solidFill>
            <a:miter/>
          </a:ln>
        </p:spPr>
      </p:pic>
      <p:grpSp>
        <p:nvGrpSpPr>
          <p:cNvPr id="233" name="成组"/>
          <p:cNvGrpSpPr/>
          <p:nvPr/>
        </p:nvGrpSpPr>
        <p:grpSpPr>
          <a:xfrm>
            <a:off x="3503082" y="2713035"/>
            <a:ext cx="4536021" cy="1092204"/>
            <a:chOff x="0" y="0"/>
            <a:chExt cx="4536020" cy="1092203"/>
          </a:xfrm>
        </p:grpSpPr>
        <p:sp>
          <p:nvSpPr>
            <p:cNvPr id="231" name="形状"/>
            <p:cNvSpPr/>
            <p:nvPr/>
          </p:nvSpPr>
          <p:spPr>
            <a:xfrm>
              <a:off x="-1" y="0"/>
              <a:ext cx="4536021" cy="109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62" y="0"/>
                  </a:moveTo>
                  <a:lnTo>
                    <a:pt x="6662" y="12600"/>
                  </a:lnTo>
                  <a:lnTo>
                    <a:pt x="0" y="14244"/>
                  </a:lnTo>
                  <a:lnTo>
                    <a:pt x="6662" y="18000"/>
                  </a:lnTo>
                  <a:lnTo>
                    <a:pt x="6662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9152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50000"/>
                </a:lnSpc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32" name="下载完成，点击“学习通”，进入移动学习平台。"/>
            <p:cNvSpPr txBox="1"/>
            <p:nvPr/>
          </p:nvSpPr>
          <p:spPr>
            <a:xfrm>
              <a:off x="1399115" y="103505"/>
              <a:ext cx="3136905" cy="885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lnSpc>
                  <a:spcPct val="150000"/>
                </a:lnSpc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下载完成，点击“学习通”，进入移动学习平台。</a:t>
              </a:r>
            </a:p>
          </p:txBody>
        </p:sp>
      </p:grpSp>
      <p:sp>
        <p:nvSpPr>
          <p:cNvPr id="234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35" name="正方形"/>
          <p:cNvSpPr/>
          <p:nvPr/>
        </p:nvSpPr>
        <p:spPr>
          <a:xfrm>
            <a:off x="1493837" y="2820985"/>
            <a:ext cx="992189" cy="984253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36" name="移动端：登录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移动端：登录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DC42F08504D50333CE5189836983FC7" descr="3DC42F08504D50333CE5189836983FC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4010" y="1441450"/>
            <a:ext cx="2517778" cy="44767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9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40" name="矩形"/>
          <p:cNvSpPr/>
          <p:nvPr/>
        </p:nvSpPr>
        <p:spPr>
          <a:xfrm>
            <a:off x="3827462" y="5464173"/>
            <a:ext cx="650878" cy="26194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243" name="成组"/>
          <p:cNvGrpSpPr/>
          <p:nvPr/>
        </p:nvGrpSpPr>
        <p:grpSpPr>
          <a:xfrm>
            <a:off x="417509" y="4646611"/>
            <a:ext cx="3405438" cy="821829"/>
            <a:chOff x="-1" y="-1"/>
            <a:chExt cx="3405436" cy="821828"/>
          </a:xfrm>
        </p:grpSpPr>
        <p:sp>
          <p:nvSpPr>
            <p:cNvPr id="241" name="形状"/>
            <p:cNvSpPr/>
            <p:nvPr/>
          </p:nvSpPr>
          <p:spPr>
            <a:xfrm>
              <a:off x="-1" y="-1"/>
              <a:ext cx="3405437" cy="82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2142"/>
                  </a:lnTo>
                  <a:lnTo>
                    <a:pt x="8681" y="12142"/>
                  </a:lnTo>
                  <a:lnTo>
                    <a:pt x="21600" y="21600"/>
                  </a:lnTo>
                  <a:lnTo>
                    <a:pt x="12402" y="12142"/>
                  </a:lnTo>
                  <a:lnTo>
                    <a:pt x="14882" y="12142"/>
                  </a:lnTo>
                  <a:lnTo>
                    <a:pt x="14882" y="0"/>
                  </a:lnTo>
                  <a:lnTo>
                    <a:pt x="8681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42" name="点击“他登录方式”"/>
            <p:cNvSpPr txBox="1"/>
            <p:nvPr/>
          </p:nvSpPr>
          <p:spPr>
            <a:xfrm>
              <a:off x="-2" y="26511"/>
              <a:ext cx="2346330" cy="408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点击“他登录方式”</a:t>
              </a:r>
            </a:p>
          </p:txBody>
        </p:sp>
      </p:grpSp>
      <p:sp>
        <p:nvSpPr>
          <p:cNvPr id="244" name="移动学习空间：登录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移动学习空间：登录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.jpeg" descr="image.jpeg"/>
          <p:cNvPicPr>
            <a:picLocks noChangeAspect="1"/>
          </p:cNvPicPr>
          <p:nvPr/>
        </p:nvPicPr>
        <p:blipFill>
          <a:blip r:embed="rId1"/>
          <a:srcRect b="35475"/>
          <a:stretch>
            <a:fillRect/>
          </a:stretch>
        </p:blipFill>
        <p:spPr>
          <a:xfrm>
            <a:off x="-11115" y="2027235"/>
            <a:ext cx="9144004" cy="39735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" name="矩形"/>
          <p:cNvSpPr/>
          <p:nvPr/>
        </p:nvSpPr>
        <p:spPr>
          <a:xfrm>
            <a:off x="-11113" y="857247"/>
            <a:ext cx="9144001" cy="2498730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7" name="电脑端"/>
          <p:cNvSpPr txBox="1"/>
          <p:nvPr>
            <p:ph type="title" idx="4294967295"/>
          </p:nvPr>
        </p:nvSpPr>
        <p:spPr>
          <a:xfrm>
            <a:off x="617537" y="1609725"/>
            <a:ext cx="7886701" cy="993775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51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电脑端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8DF71EB01C77EA6C4D2FEDEC0FF4AD85" descr="8DF71EB01C77EA6C4D2FEDEC0FF4AD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912" y="1695450"/>
            <a:ext cx="2322515" cy="41306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7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48" name="矩形"/>
          <p:cNvSpPr/>
          <p:nvPr/>
        </p:nvSpPr>
        <p:spPr>
          <a:xfrm>
            <a:off x="1298575" y="3024185"/>
            <a:ext cx="1546225" cy="26194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251" name="成组"/>
          <p:cNvGrpSpPr/>
          <p:nvPr/>
        </p:nvGrpSpPr>
        <p:grpSpPr>
          <a:xfrm>
            <a:off x="2792372" y="3100384"/>
            <a:ext cx="3816394" cy="461967"/>
            <a:chOff x="0" y="-1"/>
            <a:chExt cx="3816392" cy="461966"/>
          </a:xfrm>
        </p:grpSpPr>
        <p:sp>
          <p:nvSpPr>
            <p:cNvPr id="249" name="形状"/>
            <p:cNvSpPr/>
            <p:nvPr/>
          </p:nvSpPr>
          <p:spPr>
            <a:xfrm>
              <a:off x="-1" y="-2"/>
              <a:ext cx="3816394" cy="46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44" y="0"/>
                  </a:moveTo>
                  <a:lnTo>
                    <a:pt x="7844" y="3600"/>
                  </a:lnTo>
                  <a:lnTo>
                    <a:pt x="0" y="2935"/>
                  </a:lnTo>
                  <a:lnTo>
                    <a:pt x="7844" y="9000"/>
                  </a:lnTo>
                  <a:lnTo>
                    <a:pt x="784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0137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0D0D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50" name="2.输入账号：学号"/>
            <p:cNvSpPr txBox="1"/>
            <p:nvPr/>
          </p:nvSpPr>
          <p:spPr>
            <a:xfrm>
              <a:off x="1385926" y="26511"/>
              <a:ext cx="2430466" cy="408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2.输入账号：学号</a:t>
              </a:r>
            </a:p>
          </p:txBody>
        </p:sp>
      </p:grpSp>
      <p:sp>
        <p:nvSpPr>
          <p:cNvPr id="252" name="矩形"/>
          <p:cNvSpPr/>
          <p:nvPr/>
        </p:nvSpPr>
        <p:spPr>
          <a:xfrm>
            <a:off x="1298575" y="3440112"/>
            <a:ext cx="1546225" cy="26194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255" name="成组"/>
          <p:cNvGrpSpPr/>
          <p:nvPr/>
        </p:nvGrpSpPr>
        <p:grpSpPr>
          <a:xfrm>
            <a:off x="2711038" y="3612526"/>
            <a:ext cx="3724692" cy="1187753"/>
            <a:chOff x="-1" y="-1"/>
            <a:chExt cx="3724690" cy="1187752"/>
          </a:xfrm>
        </p:grpSpPr>
        <p:sp>
          <p:nvSpPr>
            <p:cNvPr id="253" name="形状"/>
            <p:cNvSpPr/>
            <p:nvPr/>
          </p:nvSpPr>
          <p:spPr>
            <a:xfrm>
              <a:off x="-2" y="-2"/>
              <a:ext cx="3724692" cy="1159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05" y="9120"/>
                  </a:moveTo>
                  <a:lnTo>
                    <a:pt x="7505" y="21600"/>
                  </a:lnTo>
                  <a:lnTo>
                    <a:pt x="21600" y="21600"/>
                  </a:lnTo>
                  <a:lnTo>
                    <a:pt x="21600" y="9120"/>
                  </a:lnTo>
                  <a:lnTo>
                    <a:pt x="13378" y="9120"/>
                  </a:lnTo>
                  <a:lnTo>
                    <a:pt x="0" y="0"/>
                  </a:lnTo>
                  <a:lnTo>
                    <a:pt x="9854" y="912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0D0D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54" name="3.输入密码：身份证后六位"/>
            <p:cNvSpPr txBox="1"/>
            <p:nvPr/>
          </p:nvSpPr>
          <p:spPr>
            <a:xfrm>
              <a:off x="1294221" y="461315"/>
              <a:ext cx="2430467" cy="726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3.输入密码：身份证后六位</a:t>
              </a:r>
            </a:p>
          </p:txBody>
        </p:sp>
      </p:grpSp>
      <p:sp>
        <p:nvSpPr>
          <p:cNvPr id="256" name="矩形"/>
          <p:cNvSpPr/>
          <p:nvPr/>
        </p:nvSpPr>
        <p:spPr>
          <a:xfrm>
            <a:off x="1298575" y="2630485"/>
            <a:ext cx="1546225" cy="26194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259" name="成组"/>
          <p:cNvGrpSpPr/>
          <p:nvPr/>
        </p:nvGrpSpPr>
        <p:grpSpPr>
          <a:xfrm>
            <a:off x="2695530" y="1797049"/>
            <a:ext cx="3913236" cy="937578"/>
            <a:chOff x="-2" y="0"/>
            <a:chExt cx="3913234" cy="937577"/>
          </a:xfrm>
        </p:grpSpPr>
        <p:sp>
          <p:nvSpPr>
            <p:cNvPr id="257" name="形状"/>
            <p:cNvSpPr/>
            <p:nvPr/>
          </p:nvSpPr>
          <p:spPr>
            <a:xfrm>
              <a:off x="-2" y="0"/>
              <a:ext cx="3913234" cy="93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38" y="0"/>
                  </a:moveTo>
                  <a:lnTo>
                    <a:pt x="7238" y="11691"/>
                  </a:lnTo>
                  <a:lnTo>
                    <a:pt x="0" y="21600"/>
                  </a:lnTo>
                  <a:lnTo>
                    <a:pt x="7238" y="16702"/>
                  </a:lnTo>
                  <a:lnTo>
                    <a:pt x="7238" y="20042"/>
                  </a:lnTo>
                  <a:lnTo>
                    <a:pt x="21600" y="20042"/>
                  </a:lnTo>
                  <a:lnTo>
                    <a:pt x="21600" y="0"/>
                  </a:lnTo>
                  <a:lnTo>
                    <a:pt x="9632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58" name="1.输入：山东曲阜远东职业技术学院高职扩招平台"/>
            <p:cNvSpPr txBox="1"/>
            <p:nvPr/>
          </p:nvSpPr>
          <p:spPr>
            <a:xfrm>
              <a:off x="1311315" y="113031"/>
              <a:ext cx="2601916" cy="643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1.输入</a:t>
              </a:r>
              <a:r>
                <a:rPr lang="zh-CN"/>
                <a:t>：广西师范大学继续教育综合管理平台</a:t>
              </a:r>
              <a:endParaRPr lang="zh-CN"/>
            </a:p>
          </p:txBody>
        </p:sp>
      </p:grpSp>
      <p:sp>
        <p:nvSpPr>
          <p:cNvPr id="260" name="移动学习空间：登录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移动学习空间：登录</a:t>
            </a:r>
          </a:p>
        </p:txBody>
      </p:sp>
      <p:sp>
        <p:nvSpPr>
          <p:cNvPr id="261" name="完成登录"/>
          <p:cNvSpPr txBox="1"/>
          <p:nvPr/>
        </p:nvSpPr>
        <p:spPr>
          <a:xfrm>
            <a:off x="4835525" y="5219698"/>
            <a:ext cx="1614488" cy="602612"/>
          </a:xfrm>
          <a:prstGeom prst="rect">
            <a:avLst/>
          </a:prstGeom>
          <a:solidFill>
            <a:srgbClr val="FFFFFF"/>
          </a:solidFill>
          <a:ln w="28575">
            <a:solidFill>
              <a:srgbClr val="3C8C93"/>
            </a:solidFill>
          </a:ln>
        </p:spPr>
        <p:txBody>
          <a:bodyPr lIns="45718" tIns="45718" rIns="45718" bIns="45718">
            <a:spAutoFit/>
          </a:bodyPr>
          <a:lstStyle>
            <a:lvl1pPr>
              <a:defRPr sz="27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完成登录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64" name="移动学习空间：绑定手机号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移动学习空间：绑定手机号</a:t>
            </a:r>
          </a:p>
        </p:txBody>
      </p:sp>
      <p:pic>
        <p:nvPicPr>
          <p:cNvPr id="265" name="image.jpeg" descr="image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770060"/>
            <a:ext cx="2179640" cy="3873505"/>
          </a:xfrm>
          <a:prstGeom prst="rect">
            <a:avLst/>
          </a:prstGeom>
          <a:ln>
            <a:solidFill>
              <a:srgbClr val="3C8C93"/>
            </a:solidFill>
          </a:ln>
        </p:spPr>
      </p:pic>
      <p:sp>
        <p:nvSpPr>
          <p:cNvPr id="266" name="矩形"/>
          <p:cNvSpPr/>
          <p:nvPr/>
        </p:nvSpPr>
        <p:spPr>
          <a:xfrm>
            <a:off x="2464115" y="2486659"/>
            <a:ext cx="2027240" cy="71914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269" name="成组"/>
          <p:cNvGrpSpPr/>
          <p:nvPr/>
        </p:nvGrpSpPr>
        <p:grpSpPr>
          <a:xfrm>
            <a:off x="4230637" y="2681507"/>
            <a:ext cx="3924353" cy="896395"/>
            <a:chOff x="-1" y="-1"/>
            <a:chExt cx="3924351" cy="896394"/>
          </a:xfrm>
        </p:grpSpPr>
        <p:sp>
          <p:nvSpPr>
            <p:cNvPr id="267" name="形状"/>
            <p:cNvSpPr/>
            <p:nvPr/>
          </p:nvSpPr>
          <p:spPr>
            <a:xfrm>
              <a:off x="-2" y="-2"/>
              <a:ext cx="3924353" cy="87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59" y="4691"/>
                  </a:moveTo>
                  <a:lnTo>
                    <a:pt x="5059" y="7509"/>
                  </a:lnTo>
                  <a:lnTo>
                    <a:pt x="0" y="0"/>
                  </a:lnTo>
                  <a:lnTo>
                    <a:pt x="5059" y="11737"/>
                  </a:lnTo>
                  <a:lnTo>
                    <a:pt x="5059" y="21600"/>
                  </a:lnTo>
                  <a:lnTo>
                    <a:pt x="21600" y="21600"/>
                  </a:lnTo>
                  <a:lnTo>
                    <a:pt x="21600" y="4691"/>
                  </a:lnTo>
                  <a:lnTo>
                    <a:pt x="7816" y="4691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68" name="绑定手机号，下次可直接用手机号登录或找回密码。"/>
            <p:cNvSpPr txBox="1"/>
            <p:nvPr/>
          </p:nvSpPr>
          <p:spPr>
            <a:xfrm>
              <a:off x="919210" y="169957"/>
              <a:ext cx="3005141" cy="726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绑定手机号，下次可直接用手机号登录或找回密码。</a:t>
              </a:r>
            </a:p>
          </p:txBody>
        </p: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73" name="移动端：登录成功界面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移动端：登录成功界面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54070" y="1441450"/>
            <a:ext cx="2667000" cy="5101590"/>
          </a:xfrm>
          <a:prstGeom prst="rect">
            <a:avLst/>
          </a:prstGeom>
        </p:spPr>
      </p:pic>
      <p:grpSp>
        <p:nvGrpSpPr>
          <p:cNvPr id="276" name="成组"/>
          <p:cNvGrpSpPr/>
          <p:nvPr/>
        </p:nvGrpSpPr>
        <p:grpSpPr>
          <a:xfrm>
            <a:off x="555941" y="3895087"/>
            <a:ext cx="3175722" cy="2173376"/>
            <a:chOff x="0" y="-1"/>
            <a:chExt cx="3175720" cy="2173375"/>
          </a:xfrm>
        </p:grpSpPr>
        <p:sp>
          <p:nvSpPr>
            <p:cNvPr id="274" name="形状"/>
            <p:cNvSpPr/>
            <p:nvPr/>
          </p:nvSpPr>
          <p:spPr>
            <a:xfrm>
              <a:off x="0" y="-2"/>
              <a:ext cx="3175721" cy="217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8551"/>
                  </a:lnTo>
                  <a:lnTo>
                    <a:pt x="7980" y="8551"/>
                  </a:lnTo>
                  <a:lnTo>
                    <a:pt x="21600" y="21600"/>
                  </a:lnTo>
                  <a:lnTo>
                    <a:pt x="11400" y="8551"/>
                  </a:lnTo>
                  <a:lnTo>
                    <a:pt x="13681" y="8551"/>
                  </a:lnTo>
                  <a:lnTo>
                    <a:pt x="13681" y="0"/>
                  </a:lnTo>
                  <a:lnTo>
                    <a:pt x="7980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75" name="点击首页进入学习空间"/>
            <p:cNvSpPr txBox="1"/>
            <p:nvPr/>
          </p:nvSpPr>
          <p:spPr>
            <a:xfrm>
              <a:off x="-1" y="66992"/>
              <a:ext cx="2011366" cy="726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点击首页进入学习空间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73" name="移动端：登录成功界面"/>
          <p:cNvSpPr txBox="1"/>
          <p:nvPr/>
        </p:nvSpPr>
        <p:spPr>
          <a:xfrm>
            <a:off x="417510" y="974724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移动端：</a:t>
            </a:r>
            <a:r>
              <a:rPr lang="zh-CN"/>
              <a:t>人脸识别</a:t>
            </a:r>
            <a:endParaRPr lang="zh-CN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54070" y="1441450"/>
            <a:ext cx="2667000" cy="5101590"/>
          </a:xfrm>
          <a:prstGeom prst="rect">
            <a:avLst/>
          </a:prstGeom>
        </p:spPr>
      </p:pic>
      <p:grpSp>
        <p:nvGrpSpPr>
          <p:cNvPr id="276" name="成组"/>
          <p:cNvGrpSpPr/>
          <p:nvPr/>
        </p:nvGrpSpPr>
        <p:grpSpPr>
          <a:xfrm>
            <a:off x="296545" y="2851263"/>
            <a:ext cx="3513455" cy="1387362"/>
            <a:chOff x="-1" y="-2"/>
            <a:chExt cx="3175722" cy="2173377"/>
          </a:xfrm>
        </p:grpSpPr>
        <p:sp>
          <p:nvSpPr>
            <p:cNvPr id="274" name="形状"/>
            <p:cNvSpPr/>
            <p:nvPr/>
          </p:nvSpPr>
          <p:spPr>
            <a:xfrm>
              <a:off x="0" y="-2"/>
              <a:ext cx="3175721" cy="217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8551"/>
                  </a:lnTo>
                  <a:lnTo>
                    <a:pt x="7980" y="8551"/>
                  </a:lnTo>
                  <a:lnTo>
                    <a:pt x="21600" y="21600"/>
                  </a:lnTo>
                  <a:lnTo>
                    <a:pt x="11400" y="8551"/>
                  </a:lnTo>
                  <a:lnTo>
                    <a:pt x="13681" y="8551"/>
                  </a:lnTo>
                  <a:lnTo>
                    <a:pt x="13681" y="0"/>
                  </a:lnTo>
                  <a:lnTo>
                    <a:pt x="7980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75" name="点击首页进入学习空间"/>
            <p:cNvSpPr txBox="1"/>
            <p:nvPr/>
          </p:nvSpPr>
          <p:spPr>
            <a:xfrm>
              <a:off x="-1" y="142725"/>
              <a:ext cx="2011366" cy="574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点击首页</a:t>
              </a:r>
              <a:r>
                <a:rPr lang="zh-CN"/>
                <a:t>新生报到</a:t>
              </a:r>
              <a:endParaRPr lang="zh-CN"/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73" name="移动端：登录成功界面"/>
          <p:cNvSpPr txBox="1"/>
          <p:nvPr/>
        </p:nvSpPr>
        <p:spPr>
          <a:xfrm>
            <a:off x="417510" y="974724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移动端：</a:t>
            </a:r>
            <a:r>
              <a:rPr lang="zh-CN"/>
              <a:t>人脸识别</a:t>
            </a:r>
            <a:endParaRPr 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637665"/>
            <a:ext cx="2501900" cy="4935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605" y="1873885"/>
            <a:ext cx="2500630" cy="45491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73" name="移动端：登录成功界面"/>
          <p:cNvSpPr txBox="1"/>
          <p:nvPr/>
        </p:nvSpPr>
        <p:spPr>
          <a:xfrm>
            <a:off x="417510" y="974724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移动端：</a:t>
            </a:r>
            <a:r>
              <a:rPr lang="zh-CN"/>
              <a:t>人脸识别不通过</a:t>
            </a:r>
            <a:endParaRPr 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1441450"/>
            <a:ext cx="2096770" cy="4329430"/>
          </a:xfrm>
          <a:prstGeom prst="rect">
            <a:avLst/>
          </a:prstGeom>
        </p:spPr>
      </p:pic>
      <p:sp>
        <p:nvSpPr>
          <p:cNvPr id="286" name="注意：移动端一定要通过学习通APP进行学习，不要通过手机网页等其他方式进行学习"/>
          <p:cNvSpPr txBox="1"/>
          <p:nvPr/>
        </p:nvSpPr>
        <p:spPr>
          <a:xfrm>
            <a:off x="1221740" y="5868035"/>
            <a:ext cx="6701155" cy="92075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spAutoFit/>
          </a:bodyPr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rPr lang="zh-CN"/>
              <a:t>人脸识别不通过，可以重新核验或者联系管理员，上传身份证正反面，若上传的不是身份证正反面，则审核不通过，需要管理员驳回后，从新上传证件。</a:t>
            </a:r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060" y="1492250"/>
            <a:ext cx="2390140" cy="42271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80" name="移动学习：课程学习"/>
          <p:cNvSpPr txBox="1"/>
          <p:nvPr/>
        </p:nvSpPr>
        <p:spPr>
          <a:xfrm>
            <a:off x="417510" y="114298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移动学习：</a:t>
            </a:r>
            <a:r>
              <a:rPr lang="zh-CN"/>
              <a:t>学生服务</a:t>
            </a:r>
            <a:endParaRPr 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0" y="579755"/>
            <a:ext cx="2968625" cy="5938520"/>
          </a:xfrm>
          <a:prstGeom prst="rect">
            <a:avLst/>
          </a:prstGeom>
        </p:spPr>
      </p:pic>
      <p:sp>
        <p:nvSpPr>
          <p:cNvPr id="11" name="对话气泡: 矩形 10"/>
          <p:cNvSpPr/>
          <p:nvPr/>
        </p:nvSpPr>
        <p:spPr>
          <a:xfrm>
            <a:off x="520065" y="3525520"/>
            <a:ext cx="2598420" cy="629920"/>
          </a:xfrm>
          <a:prstGeom prst="wedgeRectCallout">
            <a:avLst>
              <a:gd name="adj1" fmla="val 123924"/>
              <a:gd name="adj2" fmla="val -413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>
                <a:solidFill>
                  <a:schemeClr val="tx1"/>
                </a:solidFill>
                <a:sym typeface="+mn-ea"/>
              </a:rPr>
              <a:t>点击进入“</a:t>
            </a:r>
            <a:r>
              <a:rPr lang="zh-CN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学生服务</a:t>
            </a:r>
            <a:r>
              <a:rPr>
                <a:solidFill>
                  <a:schemeClr val="tx1"/>
                </a:solidFill>
                <a:sym typeface="+mn-ea"/>
              </a:rPr>
              <a:t>”</a:t>
            </a:r>
            <a:endParaRPr>
              <a:solidFill>
                <a:schemeClr val="tx1"/>
              </a:solidFill>
              <a:sym typeface="+mn-ea"/>
            </a:endParaRPr>
          </a:p>
        </p:txBody>
      </p:sp>
      <p:sp>
        <p:nvSpPr>
          <p:cNvPr id="266" name="矩形"/>
          <p:cNvSpPr/>
          <p:nvPr/>
        </p:nvSpPr>
        <p:spPr>
          <a:xfrm>
            <a:off x="4881880" y="2884170"/>
            <a:ext cx="594360" cy="64135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90" name="移动学习：课程学习"/>
          <p:cNvSpPr txBox="1"/>
          <p:nvPr/>
        </p:nvSpPr>
        <p:spPr>
          <a:xfrm>
            <a:off x="417510" y="114298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移动学习：</a:t>
            </a:r>
            <a:r>
              <a:rPr lang="zh-CN"/>
              <a:t>学生服务</a:t>
            </a:r>
            <a:endParaRPr lang="zh-CN"/>
          </a:p>
        </p:txBody>
      </p:sp>
      <p:sp>
        <p:nvSpPr>
          <p:cNvPr id="294" name="矩形"/>
          <p:cNvSpPr/>
          <p:nvPr/>
        </p:nvSpPr>
        <p:spPr>
          <a:xfrm>
            <a:off x="506412" y="2020885"/>
            <a:ext cx="530228" cy="25082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95" name="矩形"/>
          <p:cNvSpPr/>
          <p:nvPr/>
        </p:nvSpPr>
        <p:spPr>
          <a:xfrm>
            <a:off x="3984625" y="2025649"/>
            <a:ext cx="528638" cy="24924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96" name="矩形"/>
          <p:cNvSpPr/>
          <p:nvPr/>
        </p:nvSpPr>
        <p:spPr>
          <a:xfrm>
            <a:off x="7415210" y="2032000"/>
            <a:ext cx="614365" cy="25082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775" y="793750"/>
            <a:ext cx="2383155" cy="4769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55" y="711835"/>
            <a:ext cx="2679065" cy="4851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795" y="918210"/>
            <a:ext cx="2550795" cy="4645025"/>
          </a:xfrm>
          <a:prstGeom prst="rect">
            <a:avLst/>
          </a:prstGeom>
        </p:spPr>
      </p:pic>
      <p:sp>
        <p:nvSpPr>
          <p:cNvPr id="286" name="注意：移动端一定要通过学习通APP进行学习，不要通过手机网页等其他方式进行学习"/>
          <p:cNvSpPr txBox="1"/>
          <p:nvPr/>
        </p:nvSpPr>
        <p:spPr>
          <a:xfrm>
            <a:off x="1860550" y="5859780"/>
            <a:ext cx="5424170" cy="6438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spAutoFit/>
          </a:bodyPr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rPr lang="zh-CN"/>
              <a:t>在学生服务模块，可查询学业信息，进行学籍异动，个人信息勘误。</a:t>
            </a:r>
            <a:endParaRPr lang="zh-CN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719455"/>
            <a:ext cx="2550795" cy="4645025"/>
          </a:xfrm>
          <a:prstGeom prst="rect">
            <a:avLst/>
          </a:prstGeom>
        </p:spPr>
      </p:pic>
      <p:sp>
        <p:nvSpPr>
          <p:cNvPr id="289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90" name="移动学习：课程学习"/>
          <p:cNvSpPr txBox="1"/>
          <p:nvPr/>
        </p:nvSpPr>
        <p:spPr>
          <a:xfrm>
            <a:off x="417510" y="114298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移动学习：</a:t>
            </a:r>
            <a:r>
              <a:rPr lang="zh-CN"/>
              <a:t>学籍卡填写</a:t>
            </a:r>
            <a:endParaRPr lang="zh-CN"/>
          </a:p>
        </p:txBody>
      </p:sp>
      <p:sp>
        <p:nvSpPr>
          <p:cNvPr id="286" name="注意：移动端一定要通过学习通APP进行学习，不要通过手机网页等其他方式进行学习"/>
          <p:cNvSpPr txBox="1"/>
          <p:nvPr/>
        </p:nvSpPr>
        <p:spPr>
          <a:xfrm>
            <a:off x="1860550" y="5859780"/>
            <a:ext cx="5424170" cy="6438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spAutoFit/>
          </a:bodyPr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rPr lang="zh-CN"/>
              <a:t>点击学生服务</a:t>
            </a:r>
            <a:r>
              <a:rPr lang="en-US" altLang="zh-CN"/>
              <a:t>--</a:t>
            </a:r>
            <a:r>
              <a:rPr lang="zh-CN" altLang="en-US"/>
              <a:t>个人信息</a:t>
            </a:r>
            <a:r>
              <a:rPr lang="en-US" altLang="zh-CN"/>
              <a:t>--</a:t>
            </a:r>
            <a:r>
              <a:rPr lang="zh-CN" altLang="en-US"/>
              <a:t>修改信息，进行学籍信息的填写</a:t>
            </a:r>
            <a:r>
              <a:rPr lang="zh-CN"/>
              <a:t>。</a:t>
            </a:r>
            <a:endParaRPr lang="zh-CN"/>
          </a:p>
        </p:txBody>
      </p:sp>
      <p:sp>
        <p:nvSpPr>
          <p:cNvPr id="296" name="矩形"/>
          <p:cNvSpPr/>
          <p:nvPr/>
        </p:nvSpPr>
        <p:spPr>
          <a:xfrm>
            <a:off x="1385250" y="719455"/>
            <a:ext cx="614365" cy="25082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3" name="矩形"/>
          <p:cNvSpPr/>
          <p:nvPr/>
        </p:nvSpPr>
        <p:spPr>
          <a:xfrm>
            <a:off x="1271270" y="4603115"/>
            <a:ext cx="977265" cy="25082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699770"/>
            <a:ext cx="2467610" cy="4936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295" y="670560"/>
            <a:ext cx="2517775" cy="49942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80" name="移动学习：课程学习"/>
          <p:cNvSpPr txBox="1"/>
          <p:nvPr/>
        </p:nvSpPr>
        <p:spPr>
          <a:xfrm>
            <a:off x="417510" y="114298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移动学习：课程学习</a:t>
            </a:r>
          </a:p>
        </p:txBody>
      </p:sp>
      <p:grpSp>
        <p:nvGrpSpPr>
          <p:cNvPr id="287" name="成组"/>
          <p:cNvGrpSpPr/>
          <p:nvPr/>
        </p:nvGrpSpPr>
        <p:grpSpPr>
          <a:xfrm>
            <a:off x="6611620" y="3849896"/>
            <a:ext cx="2233930" cy="1691236"/>
            <a:chOff x="-2" y="-1"/>
            <a:chExt cx="2924182" cy="1370019"/>
          </a:xfrm>
        </p:grpSpPr>
        <p:sp>
          <p:nvSpPr>
            <p:cNvPr id="285" name="形状"/>
            <p:cNvSpPr/>
            <p:nvPr/>
          </p:nvSpPr>
          <p:spPr>
            <a:xfrm>
              <a:off x="-1" y="-1"/>
              <a:ext cx="2924181" cy="1370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86" name="注意：移动端一定要通过学习通APP进行学习，不要通过手机网页等其他方式进行学习"/>
            <p:cNvSpPr txBox="1"/>
            <p:nvPr/>
          </p:nvSpPr>
          <p:spPr>
            <a:xfrm>
              <a:off x="-2" y="87534"/>
              <a:ext cx="2924182" cy="1194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注意：移动端一定要通过学习通APP进行学习，不要通过手机网页等其他方式进行学习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2015" y="640080"/>
            <a:ext cx="3000375" cy="6021705"/>
          </a:xfrm>
          <a:prstGeom prst="rect">
            <a:avLst/>
          </a:prstGeom>
        </p:spPr>
      </p:pic>
      <p:sp>
        <p:nvSpPr>
          <p:cNvPr id="11" name="对话气泡: 矩形 10"/>
          <p:cNvSpPr/>
          <p:nvPr/>
        </p:nvSpPr>
        <p:spPr>
          <a:xfrm>
            <a:off x="183515" y="2426970"/>
            <a:ext cx="2598420" cy="629920"/>
          </a:xfrm>
          <a:prstGeom prst="wedgeRectCallout">
            <a:avLst>
              <a:gd name="adj1" fmla="val 83382"/>
              <a:gd name="adj2" fmla="val 519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>
                <a:solidFill>
                  <a:schemeClr val="tx1"/>
                </a:solidFill>
                <a:sym typeface="+mn-ea"/>
              </a:rPr>
              <a:t>点击进入“课程学习”</a:t>
            </a:r>
            <a:endParaRPr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30" name="登录方式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登录方式</a:t>
            </a:r>
          </a:p>
        </p:txBody>
      </p:sp>
      <p:sp>
        <p:nvSpPr>
          <p:cNvPr id="31" name="打开浏览器，输入网址：…"/>
          <p:cNvSpPr txBox="1"/>
          <p:nvPr/>
        </p:nvSpPr>
        <p:spPr>
          <a:xfrm>
            <a:off x="1476375" y="3141660"/>
            <a:ext cx="6994525" cy="107505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t>打开浏览器，输入网址：</a:t>
            </a:r>
          </a:p>
          <a:p>
            <a:pPr algn="l">
              <a:defRPr sz="32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http://</a:t>
            </a:r>
            <a:r>
              <a:rPr>
                <a:sym typeface="+mn-ea"/>
              </a:rPr>
              <a:t>gxnu.jxjy.chaoxing.com</a:t>
            </a:r>
            <a:endParaRPr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90" name="移动学习：课程学习"/>
          <p:cNvSpPr txBox="1"/>
          <p:nvPr/>
        </p:nvSpPr>
        <p:spPr>
          <a:xfrm>
            <a:off x="417510" y="114298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移动学习：课程学习</a:t>
            </a:r>
          </a:p>
        </p:txBody>
      </p:sp>
      <p:sp>
        <p:nvSpPr>
          <p:cNvPr id="294" name="矩形"/>
          <p:cNvSpPr/>
          <p:nvPr/>
        </p:nvSpPr>
        <p:spPr>
          <a:xfrm>
            <a:off x="506412" y="2020885"/>
            <a:ext cx="530228" cy="25082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95" name="矩形"/>
          <p:cNvSpPr/>
          <p:nvPr/>
        </p:nvSpPr>
        <p:spPr>
          <a:xfrm>
            <a:off x="3984625" y="2025649"/>
            <a:ext cx="528638" cy="24924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96" name="矩形"/>
          <p:cNvSpPr/>
          <p:nvPr/>
        </p:nvSpPr>
        <p:spPr>
          <a:xfrm>
            <a:off x="7415210" y="2032000"/>
            <a:ext cx="614365" cy="25082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075" y="1211580"/>
            <a:ext cx="2539365" cy="4544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211580"/>
            <a:ext cx="2595245" cy="45440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15" y="1212215"/>
            <a:ext cx="2577465" cy="45434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99" name="移动学习：课程学习"/>
          <p:cNvSpPr txBox="1"/>
          <p:nvPr/>
        </p:nvSpPr>
        <p:spPr>
          <a:xfrm>
            <a:off x="417510" y="114298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移动学习：课程学习</a:t>
            </a:r>
          </a:p>
        </p:txBody>
      </p:sp>
      <p:pic>
        <p:nvPicPr>
          <p:cNvPr id="300" name="image.png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075" y="833437"/>
            <a:ext cx="2921000" cy="5191127"/>
          </a:xfrm>
          <a:prstGeom prst="rect">
            <a:avLst/>
          </a:prstGeom>
          <a:ln>
            <a:solidFill>
              <a:srgbClr val="3C8C93"/>
            </a:solidFill>
          </a:ln>
        </p:spPr>
      </p:pic>
      <p:sp>
        <p:nvSpPr>
          <p:cNvPr id="301" name="矩形"/>
          <p:cNvSpPr/>
          <p:nvPr/>
        </p:nvSpPr>
        <p:spPr>
          <a:xfrm>
            <a:off x="981075" y="1925635"/>
            <a:ext cx="2803525" cy="59849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304" name="成组"/>
          <p:cNvGrpSpPr/>
          <p:nvPr/>
        </p:nvGrpSpPr>
        <p:grpSpPr>
          <a:xfrm>
            <a:off x="-11115" y="2509943"/>
            <a:ext cx="2028830" cy="1830286"/>
            <a:chOff x="0" y="-1"/>
            <a:chExt cx="2028828" cy="1830284"/>
          </a:xfrm>
        </p:grpSpPr>
        <p:sp>
          <p:nvSpPr>
            <p:cNvPr id="302" name="形状"/>
            <p:cNvSpPr/>
            <p:nvPr/>
          </p:nvSpPr>
          <p:spPr>
            <a:xfrm>
              <a:off x="0" y="-2"/>
              <a:ext cx="2028829" cy="183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58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1858"/>
                  </a:lnTo>
                  <a:lnTo>
                    <a:pt x="18000" y="11858"/>
                  </a:lnTo>
                  <a:lnTo>
                    <a:pt x="20334" y="0"/>
                  </a:lnTo>
                  <a:lnTo>
                    <a:pt x="12600" y="11858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303" name="1.点击课程封面，进入课程。"/>
            <p:cNvSpPr txBox="1"/>
            <p:nvPr/>
          </p:nvSpPr>
          <p:spPr>
            <a:xfrm>
              <a:off x="0" y="1054310"/>
              <a:ext cx="2028827" cy="726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1.点击课程封面，进入课程。</a:t>
              </a:r>
            </a:p>
          </p:txBody>
        </p:sp>
      </p:grpSp>
      <p:pic>
        <p:nvPicPr>
          <p:cNvPr id="30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775" y="833437"/>
            <a:ext cx="2919415" cy="5189538"/>
          </a:xfrm>
          <a:prstGeom prst="rect">
            <a:avLst/>
          </a:prstGeom>
          <a:ln>
            <a:solidFill>
              <a:srgbClr val="3C8C93"/>
            </a:solidFill>
          </a:ln>
        </p:spPr>
      </p:pic>
      <p:sp>
        <p:nvSpPr>
          <p:cNvPr id="306" name="矩形"/>
          <p:cNvSpPr/>
          <p:nvPr/>
        </p:nvSpPr>
        <p:spPr>
          <a:xfrm>
            <a:off x="5264150" y="2773360"/>
            <a:ext cx="465138" cy="298453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309" name="成组"/>
          <p:cNvGrpSpPr/>
          <p:nvPr/>
        </p:nvGrpSpPr>
        <p:grpSpPr>
          <a:xfrm>
            <a:off x="5680364" y="2718749"/>
            <a:ext cx="2854993" cy="517531"/>
            <a:chOff x="0" y="0"/>
            <a:chExt cx="2854992" cy="517529"/>
          </a:xfrm>
        </p:grpSpPr>
        <p:sp>
          <p:nvSpPr>
            <p:cNvPr id="307" name="形状"/>
            <p:cNvSpPr/>
            <p:nvPr/>
          </p:nvSpPr>
          <p:spPr>
            <a:xfrm>
              <a:off x="-2" y="-1"/>
              <a:ext cx="2854994" cy="51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8" y="0"/>
                  </a:moveTo>
                  <a:lnTo>
                    <a:pt x="5398" y="3600"/>
                  </a:lnTo>
                  <a:lnTo>
                    <a:pt x="0" y="8265"/>
                  </a:lnTo>
                  <a:lnTo>
                    <a:pt x="5398" y="9000"/>
                  </a:lnTo>
                  <a:lnTo>
                    <a:pt x="5398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308" name="2.点击“章节”"/>
            <p:cNvSpPr txBox="1"/>
            <p:nvPr/>
          </p:nvSpPr>
          <p:spPr>
            <a:xfrm>
              <a:off x="713449" y="54292"/>
              <a:ext cx="2141542" cy="408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2.点击“章节”</a:t>
              </a:r>
            </a:p>
          </p:txBody>
        </p:sp>
      </p:grpSp>
      <p:sp>
        <p:nvSpPr>
          <p:cNvPr id="310" name="矩形"/>
          <p:cNvSpPr/>
          <p:nvPr/>
        </p:nvSpPr>
        <p:spPr>
          <a:xfrm>
            <a:off x="4643437" y="4641848"/>
            <a:ext cx="455615" cy="19844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313" name="成组"/>
          <p:cNvGrpSpPr/>
          <p:nvPr/>
        </p:nvGrpSpPr>
        <p:grpSpPr>
          <a:xfrm>
            <a:off x="5124283" y="4731793"/>
            <a:ext cx="3638720" cy="909067"/>
            <a:chOff x="0" y="0"/>
            <a:chExt cx="3638718" cy="909066"/>
          </a:xfrm>
        </p:grpSpPr>
        <p:sp>
          <p:nvSpPr>
            <p:cNvPr id="311" name="形状"/>
            <p:cNvSpPr/>
            <p:nvPr/>
          </p:nvSpPr>
          <p:spPr>
            <a:xfrm>
              <a:off x="-1" y="-2"/>
              <a:ext cx="3638720" cy="8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92" y="4956"/>
                  </a:moveTo>
                  <a:lnTo>
                    <a:pt x="6192" y="7730"/>
                  </a:lnTo>
                  <a:lnTo>
                    <a:pt x="0" y="0"/>
                  </a:lnTo>
                  <a:lnTo>
                    <a:pt x="6192" y="11891"/>
                  </a:lnTo>
                  <a:lnTo>
                    <a:pt x="6192" y="21600"/>
                  </a:lnTo>
                  <a:lnTo>
                    <a:pt x="21600" y="21600"/>
                  </a:lnTo>
                  <a:lnTo>
                    <a:pt x="21600" y="4956"/>
                  </a:lnTo>
                  <a:lnTo>
                    <a:pt x="8760" y="4956"/>
                  </a:lnTo>
                  <a:close/>
                </a:path>
              </a:pathLst>
            </a:custGeom>
            <a:solidFill>
              <a:srgbClr val="FFC000"/>
            </a:solidFill>
            <a:ln w="28575" cap="flat">
              <a:solidFill>
                <a:srgbClr val="0D0D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312" name="注：每个章节需要完成的任务点数量"/>
            <p:cNvSpPr txBox="1"/>
            <p:nvPr/>
          </p:nvSpPr>
          <p:spPr>
            <a:xfrm>
              <a:off x="1043151" y="182629"/>
              <a:ext cx="2595567" cy="726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注：每个章节需要完成的任务点数量</a:t>
              </a:r>
            </a:p>
          </p:txBody>
        </p:sp>
      </p:grpSp>
      <p:sp>
        <p:nvSpPr>
          <p:cNvPr id="314" name="矩形"/>
          <p:cNvSpPr/>
          <p:nvPr/>
        </p:nvSpPr>
        <p:spPr>
          <a:xfrm>
            <a:off x="4565650" y="3916362"/>
            <a:ext cx="1027113" cy="209553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317" name="成组"/>
          <p:cNvGrpSpPr/>
          <p:nvPr/>
        </p:nvGrpSpPr>
        <p:grpSpPr>
          <a:xfrm>
            <a:off x="5482616" y="3572192"/>
            <a:ext cx="3280387" cy="1043937"/>
            <a:chOff x="0" y="0"/>
            <a:chExt cx="3280386" cy="1043935"/>
          </a:xfrm>
        </p:grpSpPr>
        <p:sp>
          <p:nvSpPr>
            <p:cNvPr id="315" name="形状"/>
            <p:cNvSpPr/>
            <p:nvPr/>
          </p:nvSpPr>
          <p:spPr>
            <a:xfrm>
              <a:off x="-1" y="37782"/>
              <a:ext cx="3280388" cy="96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9" y="0"/>
                  </a:moveTo>
                  <a:lnTo>
                    <a:pt x="4509" y="3600"/>
                  </a:lnTo>
                  <a:lnTo>
                    <a:pt x="0" y="10282"/>
                  </a:lnTo>
                  <a:lnTo>
                    <a:pt x="4509" y="9000"/>
                  </a:lnTo>
                  <a:lnTo>
                    <a:pt x="450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7358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0D0D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316" name="3.点击进入相应章节学习，电脑端与移动端学习数据同步。"/>
            <p:cNvSpPr txBox="1"/>
            <p:nvPr/>
          </p:nvSpPr>
          <p:spPr>
            <a:xfrm>
              <a:off x="684819" y="0"/>
              <a:ext cx="2595567" cy="1043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3.点击进入相应章节学习，电脑端与移动端学习数据同步。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299" name="移动学习：课程学习"/>
          <p:cNvSpPr txBox="1"/>
          <p:nvPr/>
        </p:nvSpPr>
        <p:spPr>
          <a:xfrm>
            <a:off x="417510" y="114298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移动学习：</a:t>
            </a:r>
            <a:r>
              <a:rPr lang="zh-CN"/>
              <a:t>课程资料查询</a:t>
            </a:r>
            <a:endParaRPr 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852170"/>
            <a:ext cx="2500630" cy="44970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055" y="852170"/>
            <a:ext cx="3946525" cy="4482465"/>
          </a:xfrm>
          <a:prstGeom prst="rect">
            <a:avLst/>
          </a:prstGeom>
        </p:spPr>
      </p:pic>
      <p:grpSp>
        <p:nvGrpSpPr>
          <p:cNvPr id="287" name="成组"/>
          <p:cNvGrpSpPr/>
          <p:nvPr/>
        </p:nvGrpSpPr>
        <p:grpSpPr>
          <a:xfrm>
            <a:off x="1792605" y="5598160"/>
            <a:ext cx="5671185" cy="845185"/>
            <a:chOff x="-4499319" y="-1"/>
            <a:chExt cx="7423499" cy="1369832"/>
          </a:xfrm>
        </p:grpSpPr>
        <p:sp>
          <p:nvSpPr>
            <p:cNvPr id="285" name="形状"/>
            <p:cNvSpPr/>
            <p:nvPr/>
          </p:nvSpPr>
          <p:spPr>
            <a:xfrm>
              <a:off x="-4499319" y="-1"/>
              <a:ext cx="7423499" cy="136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286" name="注意：移动端一定要通过学习通APP进行学习，不要通过手机网页等其他方式进行学习"/>
            <p:cNvSpPr txBox="1"/>
            <p:nvPr/>
          </p:nvSpPr>
          <p:spPr>
            <a:xfrm>
              <a:off x="-4420354" y="163123"/>
              <a:ext cx="7344534" cy="1043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rPr lang="zh-CN"/>
                <a:t>移动端进入课程后，点击</a:t>
              </a:r>
              <a:r>
                <a:rPr lang="en-US" altLang="zh-CN"/>
                <a:t>‘</a:t>
              </a:r>
              <a:r>
                <a:rPr lang="zh-CN" altLang="en-US"/>
                <a:t>更多</a:t>
              </a:r>
              <a:r>
                <a:rPr lang="en-US" altLang="zh-CN"/>
                <a:t>’</a:t>
              </a:r>
              <a:r>
                <a:rPr lang="zh-CN" altLang="en-US"/>
                <a:t>，点击</a:t>
              </a:r>
              <a:r>
                <a:rPr lang="en-US" altLang="zh-CN"/>
                <a:t>‘</a:t>
              </a:r>
              <a:r>
                <a:rPr lang="zh-CN" altLang="en-US"/>
                <a:t>资料</a:t>
              </a:r>
              <a:r>
                <a:rPr lang="en-US" altLang="zh-CN"/>
                <a:t>’</a:t>
              </a:r>
              <a:r>
                <a:rPr lang="zh-CN" altLang="en-US"/>
                <a:t>查看电子教材和课程资料</a:t>
              </a:r>
              <a:endParaRPr lang="zh-CN" altLang="en-US"/>
            </a:p>
          </p:txBody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328" name="个人空间：课程考试"/>
          <p:cNvSpPr txBox="1"/>
          <p:nvPr/>
        </p:nvSpPr>
        <p:spPr>
          <a:xfrm>
            <a:off x="417512" y="114298"/>
            <a:ext cx="5405438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个人空间：课程考试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590" y="695325"/>
            <a:ext cx="3103880" cy="5467985"/>
          </a:xfrm>
          <a:prstGeom prst="rect">
            <a:avLst/>
          </a:prstGeom>
        </p:spPr>
      </p:pic>
      <p:grpSp>
        <p:nvGrpSpPr>
          <p:cNvPr id="331" name="成组"/>
          <p:cNvGrpSpPr/>
          <p:nvPr/>
        </p:nvGrpSpPr>
        <p:grpSpPr>
          <a:xfrm>
            <a:off x="3046095" y="2452369"/>
            <a:ext cx="5511800" cy="2560321"/>
            <a:chOff x="-1" y="-1"/>
            <a:chExt cx="6375567" cy="2888008"/>
          </a:xfrm>
        </p:grpSpPr>
        <p:sp>
          <p:nvSpPr>
            <p:cNvPr id="329" name="形状"/>
            <p:cNvSpPr/>
            <p:nvPr/>
          </p:nvSpPr>
          <p:spPr>
            <a:xfrm>
              <a:off x="-1" y="-1"/>
              <a:ext cx="6375567" cy="2888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55" y="14381"/>
                  </a:moveTo>
                  <a:lnTo>
                    <a:pt x="9655" y="21600"/>
                  </a:lnTo>
                  <a:lnTo>
                    <a:pt x="21600" y="21600"/>
                  </a:lnTo>
                  <a:lnTo>
                    <a:pt x="21600" y="14381"/>
                  </a:lnTo>
                  <a:lnTo>
                    <a:pt x="14632" y="14381"/>
                  </a:lnTo>
                  <a:lnTo>
                    <a:pt x="0" y="0"/>
                  </a:lnTo>
                  <a:lnTo>
                    <a:pt x="11646" y="14381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330" name="点击课程中的任务，点击此考试看见考试任务"/>
            <p:cNvSpPr txBox="1"/>
            <p:nvPr/>
          </p:nvSpPr>
          <p:spPr>
            <a:xfrm>
              <a:off x="2849725" y="2076992"/>
              <a:ext cx="3525841" cy="656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点击课程中的任务，点击此考试看见考试任务</a:t>
              </a:r>
            </a:p>
          </p:txBody>
        </p:sp>
      </p:grp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328" name="个人空间：课程考试"/>
          <p:cNvSpPr txBox="1"/>
          <p:nvPr/>
        </p:nvSpPr>
        <p:spPr>
          <a:xfrm>
            <a:off x="417512" y="114298"/>
            <a:ext cx="5405438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个人空间：课程考试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3160" y="709295"/>
            <a:ext cx="3488055" cy="5999480"/>
          </a:xfrm>
          <a:prstGeom prst="rect">
            <a:avLst/>
          </a:prstGeom>
        </p:spPr>
      </p:pic>
      <p:grpSp>
        <p:nvGrpSpPr>
          <p:cNvPr id="331" name="成组"/>
          <p:cNvGrpSpPr/>
          <p:nvPr/>
        </p:nvGrpSpPr>
        <p:grpSpPr>
          <a:xfrm>
            <a:off x="1845461" y="1771306"/>
            <a:ext cx="6375568" cy="2888009"/>
            <a:chOff x="-1" y="-1"/>
            <a:chExt cx="6375567" cy="2888008"/>
          </a:xfrm>
        </p:grpSpPr>
        <p:sp>
          <p:nvSpPr>
            <p:cNvPr id="329" name="形状"/>
            <p:cNvSpPr/>
            <p:nvPr/>
          </p:nvSpPr>
          <p:spPr>
            <a:xfrm>
              <a:off x="-1" y="-1"/>
              <a:ext cx="6375567" cy="2888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55" y="14381"/>
                  </a:moveTo>
                  <a:lnTo>
                    <a:pt x="9655" y="21600"/>
                  </a:lnTo>
                  <a:lnTo>
                    <a:pt x="21600" y="21600"/>
                  </a:lnTo>
                  <a:lnTo>
                    <a:pt x="21600" y="14381"/>
                  </a:lnTo>
                  <a:lnTo>
                    <a:pt x="14632" y="14381"/>
                  </a:lnTo>
                  <a:lnTo>
                    <a:pt x="0" y="0"/>
                  </a:lnTo>
                  <a:lnTo>
                    <a:pt x="11646" y="14381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  <a:endParaRPr sz="1800"/>
            </a:p>
          </p:txBody>
        </p:sp>
        <p:sp>
          <p:nvSpPr>
            <p:cNvPr id="330" name="点击课程中的任务，点击此考试看见考试任务"/>
            <p:cNvSpPr txBox="1"/>
            <p:nvPr/>
          </p:nvSpPr>
          <p:spPr>
            <a:xfrm>
              <a:off x="2849725" y="2114255"/>
              <a:ext cx="3525841" cy="582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点击课程中的任务，点击</a:t>
              </a:r>
              <a:r>
                <a:rPr lang="en-US"/>
                <a:t>“</a:t>
              </a:r>
              <a:r>
                <a:t>考试</a:t>
              </a:r>
              <a:r>
                <a:rPr lang="en-US"/>
                <a:t>”</a:t>
              </a:r>
              <a:r>
                <a:t>看见考试任务</a:t>
              </a:r>
            </a:p>
          </p:txBody>
        </p:sp>
      </p:grp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70CB3AEB8454D99AFFFE386AF21AB050" descr="70CB3AEB8454D99AFFFE386AF21AB0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950" y="735012"/>
            <a:ext cx="3243265" cy="576897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0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321" name="个人空间：课程考试"/>
          <p:cNvSpPr txBox="1"/>
          <p:nvPr/>
        </p:nvSpPr>
        <p:spPr>
          <a:xfrm>
            <a:off x="417512" y="114298"/>
            <a:ext cx="5405438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个人空间：课程考试</a:t>
            </a:r>
            <a:r>
              <a:rPr lang="zh-CN"/>
              <a:t>（从收件箱进入考试）</a:t>
            </a:r>
            <a:endParaRPr lang="zh-CN"/>
          </a:p>
        </p:txBody>
      </p:sp>
      <p:grpSp>
        <p:nvGrpSpPr>
          <p:cNvPr id="324" name="成组"/>
          <p:cNvGrpSpPr/>
          <p:nvPr/>
        </p:nvGrpSpPr>
        <p:grpSpPr>
          <a:xfrm>
            <a:off x="1415181" y="2861953"/>
            <a:ext cx="7539911" cy="2573649"/>
            <a:chOff x="0" y="0"/>
            <a:chExt cx="7539910" cy="2573647"/>
          </a:xfrm>
        </p:grpSpPr>
        <p:sp>
          <p:nvSpPr>
            <p:cNvPr id="322" name="形状"/>
            <p:cNvSpPr/>
            <p:nvPr/>
          </p:nvSpPr>
          <p:spPr>
            <a:xfrm>
              <a:off x="0" y="-1"/>
              <a:ext cx="7539911" cy="257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99" y="13499"/>
                  </a:moveTo>
                  <a:lnTo>
                    <a:pt x="11499" y="21600"/>
                  </a:lnTo>
                  <a:lnTo>
                    <a:pt x="21600" y="21600"/>
                  </a:lnTo>
                  <a:lnTo>
                    <a:pt x="21600" y="13499"/>
                  </a:lnTo>
                  <a:lnTo>
                    <a:pt x="15708" y="13499"/>
                  </a:lnTo>
                  <a:lnTo>
                    <a:pt x="0" y="0"/>
                  </a:lnTo>
                  <a:lnTo>
                    <a:pt x="13183" y="13499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323" name="点击“通知”打开对应的考试通知"/>
            <p:cNvSpPr txBox="1"/>
            <p:nvPr/>
          </p:nvSpPr>
          <p:spPr>
            <a:xfrm>
              <a:off x="4014069" y="1905624"/>
              <a:ext cx="3525842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点击“通知”打开对应的考试通知</a:t>
              </a:r>
            </a:p>
          </p:txBody>
        </p:sp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9441E35E8C8E82EC7543C0FFD8705F1D" descr="9441E35E8C8E82EC7543C0FFD8705F1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579437"/>
            <a:ext cx="3351213" cy="59626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4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335" name="个人空间：课程考试"/>
          <p:cNvSpPr txBox="1"/>
          <p:nvPr/>
        </p:nvSpPr>
        <p:spPr>
          <a:xfrm>
            <a:off x="417512" y="114298"/>
            <a:ext cx="5405438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个人空间：课程考试</a:t>
            </a:r>
          </a:p>
        </p:txBody>
      </p:sp>
      <p:grpSp>
        <p:nvGrpSpPr>
          <p:cNvPr id="338" name="成组"/>
          <p:cNvGrpSpPr/>
          <p:nvPr/>
        </p:nvGrpSpPr>
        <p:grpSpPr>
          <a:xfrm>
            <a:off x="1977681" y="4462461"/>
            <a:ext cx="6977410" cy="965206"/>
            <a:chOff x="0" y="-1"/>
            <a:chExt cx="6977408" cy="965205"/>
          </a:xfrm>
        </p:grpSpPr>
        <p:sp>
          <p:nvSpPr>
            <p:cNvPr id="336" name="形状"/>
            <p:cNvSpPr/>
            <p:nvPr/>
          </p:nvSpPr>
          <p:spPr>
            <a:xfrm>
              <a:off x="-1" y="-2"/>
              <a:ext cx="6977410" cy="965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85" y="0"/>
                  </a:moveTo>
                  <a:lnTo>
                    <a:pt x="10685" y="3600"/>
                  </a:lnTo>
                  <a:lnTo>
                    <a:pt x="0" y="227"/>
                  </a:lnTo>
                  <a:lnTo>
                    <a:pt x="10685" y="9000"/>
                  </a:lnTo>
                  <a:lnTo>
                    <a:pt x="10685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2504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3C8C9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337" name="点击此处考试，进入相应的考试页面，完成相应的考试作答"/>
            <p:cNvSpPr txBox="1"/>
            <p:nvPr/>
          </p:nvSpPr>
          <p:spPr>
            <a:xfrm>
              <a:off x="3451567" y="157480"/>
              <a:ext cx="3525842" cy="650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点击此处考试，进入相应的考试页面，完成相应的考试作答</a:t>
              </a:r>
            </a:p>
          </p:txBody>
        </p:sp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335" name="个人空间：课程考试"/>
          <p:cNvSpPr txBox="1"/>
          <p:nvPr/>
        </p:nvSpPr>
        <p:spPr>
          <a:xfrm>
            <a:off x="417512" y="114298"/>
            <a:ext cx="5405438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修改信息</a:t>
            </a:r>
            <a:endParaRPr 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695" y="678815"/>
            <a:ext cx="3072130" cy="5561330"/>
          </a:xfrm>
          <a:prstGeom prst="rect">
            <a:avLst/>
          </a:prstGeom>
        </p:spPr>
      </p:pic>
      <p:sp>
        <p:nvSpPr>
          <p:cNvPr id="5" name="对话气泡: 矩形 10"/>
          <p:cNvSpPr/>
          <p:nvPr/>
        </p:nvSpPr>
        <p:spPr>
          <a:xfrm>
            <a:off x="5030470" y="5224145"/>
            <a:ext cx="3332480" cy="577215"/>
          </a:xfrm>
          <a:prstGeom prst="wedgeRectCallout">
            <a:avLst>
              <a:gd name="adj1" fmla="val -97217"/>
              <a:gd name="adj2" fmla="val 9508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点击</a:t>
            </a:r>
            <a:r>
              <a:rPr lang="en-US" altLang="zh-CN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</a:t>
            </a:r>
            <a:r>
              <a:rPr lang="en-US" altLang="zh-CN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进入个人中心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对话气泡: 矩形 10"/>
          <p:cNvSpPr/>
          <p:nvPr/>
        </p:nvSpPr>
        <p:spPr>
          <a:xfrm>
            <a:off x="4907280" y="3865245"/>
            <a:ext cx="3401695" cy="577215"/>
          </a:xfrm>
          <a:prstGeom prst="wedgeRectCallout">
            <a:avLst>
              <a:gd name="adj1" fmla="val -148856"/>
              <a:gd name="adj2" fmla="val 756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点击</a:t>
            </a:r>
            <a:r>
              <a:rPr lang="en-US" altLang="zh-CN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设置</a:t>
            </a:r>
            <a:r>
              <a:rPr lang="en-US" altLang="zh-CN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进入手机号、密码信息修改页面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335" name="个人空间：课程考试"/>
          <p:cNvSpPr txBox="1"/>
          <p:nvPr/>
        </p:nvSpPr>
        <p:spPr>
          <a:xfrm>
            <a:off x="417512" y="114298"/>
            <a:ext cx="5405438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手机号绑定、变更</a:t>
            </a:r>
            <a:endParaRPr 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884555"/>
            <a:ext cx="3129915" cy="5327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280" y="1072515"/>
            <a:ext cx="2940050" cy="5307965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3924300" y="3284855"/>
            <a:ext cx="935990" cy="288290"/>
          </a:xfrm>
          <a:prstGeom prst="rightArrow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 upright="0">
            <a:spAutoFit/>
          </a:bodyPr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矩形"/>
          <p:cNvSpPr/>
          <p:nvPr/>
        </p:nvSpPr>
        <p:spPr>
          <a:xfrm>
            <a:off x="-11113" y="-3175"/>
            <a:ext cx="9144001" cy="582613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335" name="个人空间：课程考试"/>
          <p:cNvSpPr txBox="1"/>
          <p:nvPr/>
        </p:nvSpPr>
        <p:spPr>
          <a:xfrm>
            <a:off x="417512" y="114298"/>
            <a:ext cx="5405438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修改密码</a:t>
            </a:r>
            <a:endParaRPr 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854710"/>
            <a:ext cx="2812415" cy="5034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965" y="721360"/>
            <a:ext cx="2959735" cy="541528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3874135" y="2567940"/>
            <a:ext cx="1080135" cy="504190"/>
          </a:xfrm>
          <a:prstGeom prst="rightArrow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 upright="0">
            <a:spAutoFit/>
          </a:bodyPr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43" name="个人空间：登录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个人空间：登录</a:t>
            </a:r>
          </a:p>
        </p:txBody>
      </p:sp>
      <p:pic>
        <p:nvPicPr>
          <p:cNvPr id="5" name="图片 4" descr="C:\Users\tengf\Desktop\2ac0df2562796a5081b3170f1304b02.png2ac0df2562796a5081b3170f1304b0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00150" y="1647190"/>
            <a:ext cx="6873240" cy="48298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39740" y="3637915"/>
            <a:ext cx="1385570" cy="380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对话气泡: 矩形 10"/>
          <p:cNvSpPr/>
          <p:nvPr/>
        </p:nvSpPr>
        <p:spPr>
          <a:xfrm>
            <a:off x="734060" y="3833495"/>
            <a:ext cx="2277110" cy="457200"/>
          </a:xfrm>
          <a:prstGeom prst="wedgeRectCallout">
            <a:avLst>
              <a:gd name="adj1" fmla="val 98689"/>
              <a:gd name="adj2" fmla="val 6708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账号：学号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对话气泡: 矩形 10"/>
          <p:cNvSpPr/>
          <p:nvPr/>
        </p:nvSpPr>
        <p:spPr>
          <a:xfrm>
            <a:off x="553720" y="4806950"/>
            <a:ext cx="3050540" cy="457200"/>
          </a:xfrm>
          <a:prstGeom prst="wedgeRectCallout">
            <a:avLst>
              <a:gd name="adj1" fmla="val 73945"/>
              <a:gd name="adj2" fmla="val -3512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初始密码：身份证号后六位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对话气泡: 矩形 15"/>
          <p:cNvSpPr/>
          <p:nvPr/>
        </p:nvSpPr>
        <p:spPr>
          <a:xfrm>
            <a:off x="4948555" y="6243955"/>
            <a:ext cx="3932555" cy="457200"/>
          </a:xfrm>
          <a:prstGeom prst="wedgeRectCallout">
            <a:avLst>
              <a:gd name="adj1" fmla="val -30535"/>
              <a:gd name="adj2" fmla="val -5058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绑定手机号之后，可以用手机号登录</a:t>
            </a:r>
            <a:endParaRPr lang="zh-CN" altLang="en-US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57204" r="14852" b="4238"/>
          <a:stretch>
            <a:fillRect/>
          </a:stretch>
        </p:blipFill>
        <p:spPr>
          <a:xfrm>
            <a:off x="0" y="857250"/>
            <a:ext cx="9133284" cy="5143500"/>
          </a:xfrm>
        </p:spPr>
      </p:pic>
      <p:sp>
        <p:nvSpPr>
          <p:cNvPr id="7" name="标题 1"/>
          <p:cNvSpPr txBox="1"/>
          <p:nvPr/>
        </p:nvSpPr>
        <p:spPr>
          <a:xfrm>
            <a:off x="450763" y="1808583"/>
            <a:ext cx="4787582" cy="358932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en-US" altLang="en-US" sz="27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平台客服</a:t>
            </a:r>
            <a:endParaRPr kumimoji="1" lang="en-US" altLang="en-US" sz="2700" b="1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defRPr/>
            </a:pPr>
            <a:r>
              <a:rPr kumimoji="1" lang="en-US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在线客服</a:t>
            </a:r>
            <a:endParaRPr lang="en-US" altLang="zh-CN" sz="1350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hlinkClick r:id="rId2"/>
              </a:rPr>
              <a:t>http://www10.53kf.com/webCompany.php?arg=10097821&amp;style=1&amp;kf=&amp;zdkf_type=1</a:t>
            </a:r>
            <a:endParaRPr lang="en-US" altLang="zh-CN" sz="1350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服务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时间：周一至周五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8:00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～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21:00,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周六至周日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9:30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～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17:00</a:t>
            </a:r>
            <a:endParaRPr kumimoji="1" lang="en-US" altLang="zh-CN" sz="1350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客服离线时请您留言</a:t>
            </a:r>
            <a:r>
              <a:rPr lang="en-US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留言时请您留下有效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email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地址或手机，便于我们回复问题，否则有可能无法联系到您。我们不在线时，也可通过邮箱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zzkf@chaoxing.com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， 将您的使用感受和建议告诉我们，谢谢！</a:t>
            </a:r>
            <a:endParaRPr lang="zh-CN" altLang="en-US" sz="1350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服务热线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:400-069-8603</a:t>
            </a:r>
            <a:endParaRPr lang="en-US" altLang="zh-CN" sz="1350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服务时间：周一至周五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8:00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～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21:00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；周六至周日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9:30</a:t>
            </a:r>
            <a:r>
              <a:rPr lang="zh-CN" altLang="en-US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～</a:t>
            </a:r>
            <a:r>
              <a:rPr lang="en-US" altLang="zh-CN" sz="135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17:00</a:t>
            </a:r>
            <a:endParaRPr lang="en-US" altLang="zh-CN" sz="1350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1" lang="zh-CN" altLang="en-US" sz="1500" b="1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43" name="个人空间：登录"/>
          <p:cNvSpPr txBox="1"/>
          <p:nvPr/>
        </p:nvSpPr>
        <p:spPr>
          <a:xfrm>
            <a:off x="417510" y="965834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手机号验证</a:t>
            </a:r>
            <a:endParaRPr lang="zh-CN"/>
          </a:p>
        </p:txBody>
      </p:sp>
      <p:sp>
        <p:nvSpPr>
          <p:cNvPr id="8" name="矩形 7"/>
          <p:cNvSpPr/>
          <p:nvPr/>
        </p:nvSpPr>
        <p:spPr>
          <a:xfrm>
            <a:off x="5539740" y="3637915"/>
            <a:ext cx="1385570" cy="380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221740" y="1570990"/>
            <a:ext cx="6873240" cy="4890135"/>
            <a:chOff x="1924" y="2474"/>
            <a:chExt cx="10824" cy="7701"/>
          </a:xfrm>
        </p:grpSpPr>
        <p:pic>
          <p:nvPicPr>
            <p:cNvPr id="5" name="图片 4" descr="C:\Users\tengf\Desktop\2ac0df2562796a5081b3170f1304b02.png2ac0df2562796a5081b3170f1304b0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/>
            <a:stretch>
              <a:fillRect/>
            </a:stretch>
          </p:blipFill>
          <p:spPr>
            <a:xfrm>
              <a:off x="1924" y="2474"/>
              <a:ext cx="10824" cy="760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6" y="3375"/>
              <a:ext cx="6256" cy="6800"/>
            </a:xfrm>
            <a:prstGeom prst="rect">
              <a:avLst/>
            </a:prstGeom>
          </p:spPr>
        </p:pic>
      </p:grpSp>
      <p:sp>
        <p:nvSpPr>
          <p:cNvPr id="11" name="对话气泡: 矩形 10"/>
          <p:cNvSpPr/>
          <p:nvPr/>
        </p:nvSpPr>
        <p:spPr>
          <a:xfrm>
            <a:off x="1605280" y="2978150"/>
            <a:ext cx="2536190" cy="457200"/>
          </a:xfrm>
          <a:prstGeom prst="wedgeRectCallout">
            <a:avLst>
              <a:gd name="adj1" fmla="val 98689"/>
              <a:gd name="adj2" fmla="val 6708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首次登录需手机号验证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对话气泡: 矩形 10"/>
          <p:cNvSpPr/>
          <p:nvPr/>
        </p:nvSpPr>
        <p:spPr>
          <a:xfrm>
            <a:off x="1604645" y="3897630"/>
            <a:ext cx="2536825" cy="457200"/>
          </a:xfrm>
          <a:prstGeom prst="wedgeRectCallout">
            <a:avLst>
              <a:gd name="adj1" fmla="val 73945"/>
              <a:gd name="adj2" fmla="val -3512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输入验证码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对话气泡: 矩形 15"/>
          <p:cNvSpPr/>
          <p:nvPr/>
        </p:nvSpPr>
        <p:spPr>
          <a:xfrm>
            <a:off x="4845050" y="5943600"/>
            <a:ext cx="3932555" cy="457200"/>
          </a:xfrm>
          <a:prstGeom prst="wedgeRectCallout">
            <a:avLst>
              <a:gd name="adj1" fmla="val -30535"/>
              <a:gd name="adj2" fmla="val -5058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绑定手机号之后，可以用手机号登录</a:t>
            </a:r>
            <a:endParaRPr lang="zh-CN" altLang="en-US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tengf\Desktop\2ac0df2562796a5081b3170f1304b02.png2ac0df2562796a5081b3170f1304b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677035" y="1579880"/>
            <a:ext cx="6873240" cy="4829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365" y="2544445"/>
            <a:ext cx="4003675" cy="3787140"/>
          </a:xfrm>
          <a:prstGeom prst="rect">
            <a:avLst/>
          </a:prstGeom>
        </p:spPr>
      </p:pic>
      <p:sp>
        <p:nvSpPr>
          <p:cNvPr id="4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43" name="个人空间：登录"/>
          <p:cNvSpPr txBox="1"/>
          <p:nvPr/>
        </p:nvSpPr>
        <p:spPr>
          <a:xfrm>
            <a:off x="417510" y="974724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重设密码</a:t>
            </a:r>
            <a:endParaRPr lang="zh-CN"/>
          </a:p>
        </p:txBody>
      </p:sp>
      <p:sp>
        <p:nvSpPr>
          <p:cNvPr id="8" name="矩形 7"/>
          <p:cNvSpPr/>
          <p:nvPr/>
        </p:nvSpPr>
        <p:spPr>
          <a:xfrm>
            <a:off x="5539740" y="3637915"/>
            <a:ext cx="1385570" cy="380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对话气泡: 矩形 10"/>
          <p:cNvSpPr/>
          <p:nvPr/>
        </p:nvSpPr>
        <p:spPr>
          <a:xfrm>
            <a:off x="1266825" y="3122930"/>
            <a:ext cx="2598420" cy="629920"/>
          </a:xfrm>
          <a:prstGeom prst="wedgeRectCallout">
            <a:avLst>
              <a:gd name="adj1" fmla="val 98689"/>
              <a:gd name="adj2" fmla="val 6708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获取验证码进入下一步，重设密码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对话气泡: 矩形 10"/>
          <p:cNvSpPr/>
          <p:nvPr/>
        </p:nvSpPr>
        <p:spPr>
          <a:xfrm>
            <a:off x="1266825" y="4632325"/>
            <a:ext cx="3050540" cy="784860"/>
          </a:xfrm>
          <a:prstGeom prst="wedgeRectCallout">
            <a:avLst>
              <a:gd name="adj1" fmla="val 73945"/>
              <a:gd name="adj2" fmla="val -3512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密码由6-16位字符（字母、数字、_@#.*特殊字符组成）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43" name="个人空间：登录"/>
          <p:cNvSpPr txBox="1"/>
          <p:nvPr/>
        </p:nvSpPr>
        <p:spPr>
          <a:xfrm>
            <a:off x="417510" y="974724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个人信息确认</a:t>
            </a:r>
            <a:endParaRPr 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0" y="1441450"/>
            <a:ext cx="6085205" cy="52660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800"/>
          </a:p>
        </p:txBody>
      </p:sp>
      <p:sp>
        <p:nvSpPr>
          <p:cNvPr id="43" name="个人空间：登录"/>
          <p:cNvSpPr txBox="1"/>
          <p:nvPr/>
        </p:nvSpPr>
        <p:spPr>
          <a:xfrm>
            <a:off x="417510" y="974724"/>
            <a:ext cx="5603880" cy="3670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个人空间：</a:t>
            </a:r>
            <a:r>
              <a:rPr lang="zh-CN"/>
              <a:t>个人信息确认</a:t>
            </a:r>
            <a:endParaRPr 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7260" y="1441450"/>
            <a:ext cx="4405630" cy="5207000"/>
          </a:xfrm>
          <a:prstGeom prst="rect">
            <a:avLst/>
          </a:prstGeom>
        </p:spPr>
      </p:pic>
      <p:sp>
        <p:nvSpPr>
          <p:cNvPr id="11" name="对话气泡: 矩形 10"/>
          <p:cNvSpPr/>
          <p:nvPr/>
        </p:nvSpPr>
        <p:spPr>
          <a:xfrm>
            <a:off x="316865" y="1717675"/>
            <a:ext cx="1890395" cy="699135"/>
          </a:xfrm>
          <a:prstGeom prst="wedgeRectCallout">
            <a:avLst>
              <a:gd name="adj1" fmla="val 105525"/>
              <a:gd name="adj2" fmla="val -119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信息确认后，颜色变为黑色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对话气泡: 矩形 10"/>
          <p:cNvSpPr/>
          <p:nvPr/>
        </p:nvSpPr>
        <p:spPr>
          <a:xfrm>
            <a:off x="605790" y="4185285"/>
            <a:ext cx="1174115" cy="1157605"/>
          </a:xfrm>
          <a:prstGeom prst="wedgeRectCallout">
            <a:avLst>
              <a:gd name="adj1" fmla="val 105525"/>
              <a:gd name="adj2" fmla="val -119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修改信息后，需上传身份证证明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对话气泡: 矩形 10"/>
          <p:cNvSpPr/>
          <p:nvPr/>
        </p:nvSpPr>
        <p:spPr>
          <a:xfrm>
            <a:off x="5842000" y="5734050"/>
            <a:ext cx="2943860" cy="577215"/>
          </a:xfrm>
          <a:prstGeom prst="wedgeRectCallout">
            <a:avLst>
              <a:gd name="adj1" fmla="val -97217"/>
              <a:gd name="adj2" fmla="val 9508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确认后即可完成个人信息的确认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.png" descr="image.png"/>
          <p:cNvPicPr>
            <a:picLocks noChangeAspect="1"/>
          </p:cNvPicPr>
          <p:nvPr/>
        </p:nvPicPr>
        <p:blipFill>
          <a:blip r:embed="rId1"/>
          <a:srcRect b="14529"/>
          <a:stretch>
            <a:fillRect/>
          </a:stretch>
        </p:blipFill>
        <p:spPr>
          <a:xfrm>
            <a:off x="0" y="1439860"/>
            <a:ext cx="9132890" cy="45608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" name="矩形"/>
          <p:cNvSpPr/>
          <p:nvPr/>
        </p:nvSpPr>
        <p:spPr>
          <a:xfrm>
            <a:off x="417512" y="2632074"/>
            <a:ext cx="1087439" cy="33179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48" name="矩形"/>
          <p:cNvSpPr/>
          <p:nvPr/>
        </p:nvSpPr>
        <p:spPr>
          <a:xfrm>
            <a:off x="-11113" y="857249"/>
            <a:ext cx="9144001" cy="584204"/>
          </a:xfrm>
          <a:prstGeom prst="rect">
            <a:avLst/>
          </a:prstGeom>
          <a:solidFill>
            <a:srgbClr val="3C8C9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49" name="登录成功：绑定手机号码"/>
          <p:cNvSpPr txBox="1"/>
          <p:nvPr/>
        </p:nvSpPr>
        <p:spPr>
          <a:xfrm>
            <a:off x="417510" y="974724"/>
            <a:ext cx="5603880" cy="4089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marL="342900" indent="-342900">
              <a:buSzPct val="100000"/>
              <a:buChar char="■"/>
              <a:defRPr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t>登录成功：绑定手机号码</a:t>
            </a:r>
          </a:p>
        </p:txBody>
      </p:sp>
      <p:sp>
        <p:nvSpPr>
          <p:cNvPr id="50" name="矩形"/>
          <p:cNvSpPr/>
          <p:nvPr/>
        </p:nvSpPr>
        <p:spPr>
          <a:xfrm>
            <a:off x="2417760" y="3028950"/>
            <a:ext cx="2025653" cy="442913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grpSp>
        <p:nvGrpSpPr>
          <p:cNvPr id="53" name="成组"/>
          <p:cNvGrpSpPr/>
          <p:nvPr/>
        </p:nvGrpSpPr>
        <p:grpSpPr>
          <a:xfrm>
            <a:off x="4395461" y="3011484"/>
            <a:ext cx="3113419" cy="642944"/>
            <a:chOff x="0" y="0"/>
            <a:chExt cx="3113418" cy="642942"/>
          </a:xfrm>
        </p:grpSpPr>
        <p:sp>
          <p:nvSpPr>
            <p:cNvPr id="51" name="形状"/>
            <p:cNvSpPr/>
            <p:nvPr/>
          </p:nvSpPr>
          <p:spPr>
            <a:xfrm>
              <a:off x="-1" y="-1"/>
              <a:ext cx="3113420" cy="64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0" y="0"/>
                  </a:moveTo>
                  <a:lnTo>
                    <a:pt x="6170" y="3600"/>
                  </a:lnTo>
                  <a:lnTo>
                    <a:pt x="0" y="7859"/>
                  </a:lnTo>
                  <a:lnTo>
                    <a:pt x="6170" y="9000"/>
                  </a:lnTo>
                  <a:lnTo>
                    <a:pt x="617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8742" y="0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0D0D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52" name="2.绑定手机号，绑定成功可以通过手机号登录（包括移动端）。"/>
            <p:cNvSpPr txBox="1"/>
            <p:nvPr/>
          </p:nvSpPr>
          <p:spPr>
            <a:xfrm>
              <a:off x="889326" y="97948"/>
              <a:ext cx="2224091" cy="447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2.绑定手机号，绑定成功可以通过手机号登录（包括移动端）。</a:t>
              </a:r>
            </a:p>
          </p:txBody>
        </p:sp>
      </p:grpSp>
      <p:grpSp>
        <p:nvGrpSpPr>
          <p:cNvPr id="56" name="成组"/>
          <p:cNvGrpSpPr/>
          <p:nvPr/>
        </p:nvGrpSpPr>
        <p:grpSpPr>
          <a:xfrm>
            <a:off x="542922" y="2913275"/>
            <a:ext cx="1528770" cy="1325355"/>
            <a:chOff x="-1" y="0"/>
            <a:chExt cx="1528768" cy="1325353"/>
          </a:xfrm>
        </p:grpSpPr>
        <p:sp>
          <p:nvSpPr>
            <p:cNvPr id="54" name="形状"/>
            <p:cNvSpPr/>
            <p:nvPr/>
          </p:nvSpPr>
          <p:spPr>
            <a:xfrm>
              <a:off x="-2" y="0"/>
              <a:ext cx="1528770" cy="132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79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2079"/>
                  </a:lnTo>
                  <a:lnTo>
                    <a:pt x="9000" y="12079"/>
                  </a:lnTo>
                  <a:lnTo>
                    <a:pt x="6547" y="0"/>
                  </a:lnTo>
                  <a:lnTo>
                    <a:pt x="3600" y="12079"/>
                  </a:lnTo>
                  <a:close/>
                </a:path>
              </a:pathLst>
            </a:custGeom>
            <a:solidFill>
              <a:srgbClr val="FFFF00"/>
            </a:solidFill>
            <a:ln w="28575" cap="flat">
              <a:solidFill>
                <a:srgbClr val="0D0D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pPr>
            </a:p>
          </p:txBody>
        </p:sp>
        <p:sp>
          <p:nvSpPr>
            <p:cNvPr id="55" name="1.点击进入“账号管理”"/>
            <p:cNvSpPr txBox="1"/>
            <p:nvPr/>
          </p:nvSpPr>
          <p:spPr>
            <a:xfrm>
              <a:off x="-2" y="898631"/>
              <a:ext cx="1528769" cy="269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sz="1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黑体" panose="02010609060101010101" charset="-122"/>
                </a:defRPr>
              </a:lvl1pPr>
            </a:lstStyle>
            <a:p>
              <a:r>
                <a:t>1.点击进入“账号管理”</a:t>
              </a:r>
            </a:p>
          </p:txBody>
        </p:sp>
      </p:grpSp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PLACING_PICTURE_USER_VIEWPORT" val="{&quot;height&quot;:7606,&quot;width&quot;:10824}"/>
</p:tagLst>
</file>

<file path=ppt/tags/tag2.xml><?xml version="1.0" encoding="utf-8"?>
<p:tagLst xmlns:p="http://schemas.openxmlformats.org/presentationml/2006/main">
  <p:tag name="KSO_WM_UNIT_PLACING_PICTURE_USER_VIEWPORT" val="{&quot;height&quot;:7606,&quot;width&quot;:10824}"/>
</p:tagLst>
</file>

<file path=ppt/tags/tag3.xml><?xml version="1.0" encoding="utf-8"?>
<p:tagLst xmlns:p="http://schemas.openxmlformats.org/presentationml/2006/main">
  <p:tag name="KSO_WM_UNIT_PLACING_PICTURE_USER_VIEWPORT" val="{&quot;height&quot;:13425,&quot;width&quot;:7020}"/>
</p:tagLst>
</file>

<file path=ppt/tags/tag4.xml><?xml version="1.0" encoding="utf-8"?>
<p:tagLst xmlns:p="http://schemas.openxmlformats.org/presentationml/2006/main">
  <p:tag name="KSO_WM_UNIT_PLACING_PICTURE_USER_VIEWPORT" val="{&quot;height&quot;:13425,&quot;width&quot;:7020}"/>
</p:tagLst>
</file>

<file path=ppt/theme/theme1.xml><?xml version="1.0" encoding="utf-8"?>
<a:theme xmlns:a="http://schemas.openxmlformats.org/drawingml/2006/main" name="默认设计模板">
  <a:themeElements>
    <a:clrScheme name="默认设计模板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默认设计模板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默认设计模板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默认设计模板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默认设计模板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1573</Words>
  <Application>WPS 演示</Application>
  <PresentationFormat/>
  <Paragraphs>184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2" baseType="lpstr">
      <vt:lpstr>Arial</vt:lpstr>
      <vt:lpstr>宋体</vt:lpstr>
      <vt:lpstr>Wingdings</vt:lpstr>
      <vt:lpstr>Helvetica</vt:lpstr>
      <vt:lpstr>Arial</vt:lpstr>
      <vt:lpstr>Calibri</vt:lpstr>
      <vt:lpstr>黑体</vt:lpstr>
      <vt:lpstr>华文楷体</vt:lpstr>
      <vt:lpstr>微软雅黑</vt:lpstr>
      <vt:lpstr>Arial Unicode MS</vt:lpstr>
      <vt:lpstr>Calibri Light</vt:lpstr>
      <vt:lpstr>默认设计模板</vt:lpstr>
      <vt:lpstr>PowerPoint 演示文稿</vt:lpstr>
      <vt:lpstr>电脑端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移动端登录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15</cp:revision>
  <dcterms:created xsi:type="dcterms:W3CDTF">2020-05-06T01:32:00Z</dcterms:created>
  <dcterms:modified xsi:type="dcterms:W3CDTF">2021-03-04T06:09:33Z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